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95" r:id="rId27"/>
    <p:sldId id="296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4" r:id="rId40"/>
    <p:sldId id="293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F2919-28AB-43CD-9D26-051D5767922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46A39-83D8-44E9-9C82-C49AFD628E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77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46A39-83D8-44E9-9C82-C49AFD628E8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9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67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65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1162"/>
          </a:xfrm>
        </p:spPr>
        <p:txBody>
          <a:bodyPr/>
          <a:lstStyle>
            <a:lvl1pPr algn="r" rtl="1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685800"/>
            <a:ext cx="8229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633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4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4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76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7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66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77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6DB6205-2102-4D00-BEAA-CF90626F9301}" type="datetimeFigureOut">
              <a:rPr lang="en-US" smtClean="0"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3C275-0964-4640-94B3-ABE6FF9D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3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1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6400800"/>
            <a:ext cx="82296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457200" y="64770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adr" pitchFamily="2" charset="-78"/>
              </a:rPr>
              <a:t>دانشگاه علم و صنعت</a:t>
            </a:r>
            <a:endParaRPr lang="en-US" dirty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281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sz="6000" dirty="0" smtClean="0">
                <a:cs typeface="Badr" pitchFamily="2" charset="-78"/>
              </a:rPr>
              <a:t>آشنایی اولیه با محیط لینوکس</a:t>
            </a:r>
            <a:endParaRPr lang="en-US" sz="6000" dirty="0">
              <a:cs typeface="Bad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dirty="0" smtClean="0">
                <a:cs typeface="Badr" pitchFamily="2" charset="-78"/>
              </a:rPr>
              <a:t>سیدمصطفی </a:t>
            </a:r>
            <a:r>
              <a:rPr lang="fa-IR" dirty="0" smtClean="0">
                <a:cs typeface="Badr" pitchFamily="2" charset="-78"/>
              </a:rPr>
              <a:t>سیادت‌موسوی</a:t>
            </a:r>
            <a:endParaRPr lang="en-US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28 فروردین 1392</a:t>
            </a:r>
            <a:endParaRPr lang="fa-IR" dirty="0" smtClean="0">
              <a:cs typeface="Badr" pitchFamily="2" charset="-78"/>
            </a:endParaRPr>
          </a:p>
          <a:p>
            <a:endParaRPr lang="fa-IR" dirty="0" smtClean="0">
              <a:cs typeface="Badr" pitchFamily="2" charset="-78"/>
            </a:endParaRPr>
          </a:p>
          <a:p>
            <a:r>
              <a:rPr lang="fa-IR" sz="1800" dirty="0" smtClean="0">
                <a:cs typeface="Badr" pitchFamily="2" charset="-78"/>
              </a:rPr>
              <a:t>بر اساس کارگاه آموزشی</a:t>
            </a:r>
            <a:r>
              <a:rPr lang="fa-IR" sz="1800" dirty="0">
                <a:cs typeface="Badr" pitchFamily="2" charset="-78"/>
              </a:rPr>
              <a:t> </a:t>
            </a:r>
            <a:r>
              <a:rPr lang="fa-IR" sz="1800" dirty="0" smtClean="0">
                <a:cs typeface="Badr" pitchFamily="2" charset="-78"/>
              </a:rPr>
              <a:t>ارائه شده در</a:t>
            </a:r>
          </a:p>
          <a:p>
            <a:r>
              <a:rPr lang="fa-IR" sz="1800" dirty="0" smtClean="0">
                <a:cs typeface="Badr" pitchFamily="2" charset="-78"/>
              </a:rPr>
              <a:t> </a:t>
            </a:r>
            <a:r>
              <a:rPr lang="en-US" sz="1800" dirty="0" smtClean="0">
                <a:cs typeface="Badr" pitchFamily="2" charset="-78"/>
              </a:rPr>
              <a:t>Texas Advanced Computing Center</a:t>
            </a:r>
            <a:endParaRPr lang="en-US" sz="1800" dirty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029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راه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نمای دستورات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>
                <a:cs typeface="Badr" pitchFamily="2" charset="-78"/>
              </a:rPr>
              <a:t>مهم </a:t>
            </a:r>
            <a:r>
              <a:rPr lang="fa-IR" dirty="0">
                <a:cs typeface="Badr" pitchFamily="2" charset="-78"/>
              </a:rPr>
              <a:t>است بدانید که </a:t>
            </a:r>
            <a:r>
              <a:rPr lang="fa-IR" dirty="0" smtClean="0">
                <a:cs typeface="Badr" pitchFamily="2" charset="-78"/>
              </a:rPr>
              <a:t>بیش‌تر دستورها </a:t>
            </a:r>
            <a:r>
              <a:rPr lang="fa-IR" dirty="0">
                <a:cs typeface="Badr" pitchFamily="2" charset="-78"/>
              </a:rPr>
              <a:t>در لینوکس دارای </a:t>
            </a:r>
            <a:r>
              <a:rPr lang="fa-IR" dirty="0" smtClean="0">
                <a:cs typeface="Badr" pitchFamily="2" charset="-78"/>
              </a:rPr>
              <a:t>راه‌نما هستند </a:t>
            </a:r>
            <a:r>
              <a:rPr lang="fa-IR" dirty="0">
                <a:cs typeface="Badr" pitchFamily="2" charset="-78"/>
              </a:rPr>
              <a:t>که هم‌راه </a:t>
            </a:r>
            <a:r>
              <a:rPr lang="fa-IR" dirty="0" smtClean="0">
                <a:cs typeface="Badr" pitchFamily="2" charset="-78"/>
              </a:rPr>
              <a:t>خود دستور هست</a:t>
            </a:r>
            <a:endParaRPr lang="fa-IR" dirty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‌برای خواندن راه‌نما:</a:t>
            </a:r>
            <a:endParaRPr lang="en-US" dirty="0" smtClean="0"/>
          </a:p>
          <a:p>
            <a:pPr algn="l"/>
            <a:r>
              <a:rPr lang="en-US" dirty="0" smtClean="0"/>
              <a:t>–</a:t>
            </a:r>
            <a:r>
              <a:rPr lang="en-US" b="1" dirty="0"/>
              <a:t>man command </a:t>
            </a:r>
            <a:endParaRPr lang="en-US" dirty="0"/>
          </a:p>
          <a:p>
            <a:pPr algn="l"/>
            <a:r>
              <a:rPr lang="en-US" dirty="0"/>
              <a:t>–</a:t>
            </a:r>
            <a:r>
              <a:rPr lang="en-US" b="1" dirty="0"/>
              <a:t>man [section] command </a:t>
            </a:r>
            <a:endParaRPr lang="en-US" dirty="0"/>
          </a:p>
          <a:p>
            <a:pPr algn="l"/>
            <a:r>
              <a:rPr lang="en-US" dirty="0"/>
              <a:t>–</a:t>
            </a:r>
            <a:r>
              <a:rPr lang="en-US" b="1" dirty="0"/>
              <a:t>man –k keyword (search all manuals based on keyword) </a:t>
            </a:r>
            <a:endParaRPr lang="fa-IR" b="1" dirty="0" smtClean="0"/>
          </a:p>
          <a:p>
            <a:r>
              <a:rPr lang="fa-IR" dirty="0" smtClean="0">
                <a:cs typeface="Badr" pitchFamily="2" charset="-78"/>
              </a:rPr>
              <a:t>‌خود </a:t>
            </a:r>
            <a:r>
              <a:rPr lang="en-US" dirty="0" smtClean="0">
                <a:cs typeface="Badr" pitchFamily="2" charset="-78"/>
              </a:rPr>
              <a:t>man</a:t>
            </a:r>
            <a:r>
              <a:rPr lang="fa-IR" dirty="0" smtClean="0">
                <a:cs typeface="Badr" pitchFamily="2" charset="-78"/>
              </a:rPr>
              <a:t> دارای راه‌نما است!!!</a:t>
            </a:r>
          </a:p>
          <a:p>
            <a:r>
              <a:rPr lang="fa-IR" dirty="0" smtClean="0">
                <a:cs typeface="Badr" pitchFamily="2" charset="-78"/>
              </a:rPr>
              <a:t>دستوراتی که راه‌نما ندارند، راه‌نمای استفاده دارند که توسط یکی از گزینه‌های زیر قابل دست‌رس است:</a:t>
            </a:r>
          </a:p>
          <a:p>
            <a:pPr lvl="2" algn="l" rtl="0"/>
            <a:r>
              <a:rPr lang="en-US" dirty="0" smtClean="0"/>
              <a:t>-h	</a:t>
            </a:r>
          </a:p>
          <a:p>
            <a:pPr lvl="2" algn="l" rtl="0"/>
            <a:r>
              <a:rPr lang="en-US" dirty="0" smtClean="0"/>
              <a:t>--help</a:t>
            </a:r>
          </a:p>
          <a:p>
            <a:pPr lvl="2" algn="l" rtl="0"/>
            <a:r>
              <a:rPr lang="en-US" dirty="0" smtClean="0"/>
              <a:t>/?</a:t>
            </a:r>
            <a:endParaRPr lang="en-US" dirty="0"/>
          </a:p>
          <a:p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27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نام کاربری</a:t>
            </a:r>
            <a:r>
              <a:rPr lang="fa-IR" dirty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>
                <a:cs typeface="Badr" pitchFamily="2" charset="-78"/>
              </a:rPr>
              <a:t>برای استفاده از یکی سیستم لینوکس،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شما باید یک نام حساب کاربری </a:t>
            </a:r>
            <a:r>
              <a:rPr lang="en-US" dirty="0" smtClean="0">
                <a:cs typeface="Badr" pitchFamily="2" charset="-78"/>
              </a:rPr>
              <a:t>(account)</a:t>
            </a:r>
            <a:r>
              <a:rPr lang="fa-IR" dirty="0" smtClean="0">
                <a:cs typeface="Badr" pitchFamily="2" charset="-78"/>
              </a:rPr>
              <a:t> داشته باشید.</a:t>
            </a:r>
          </a:p>
          <a:p>
            <a:r>
              <a:rPr lang="fa-IR" dirty="0" smtClean="0">
                <a:cs typeface="Badr" pitchFamily="2" charset="-78"/>
              </a:rPr>
              <a:t>حساب کاربری شامل موارد زیر است</a:t>
            </a:r>
          </a:p>
          <a:p>
            <a:pPr lvl="1"/>
            <a:r>
              <a:rPr lang="fa-IR" dirty="0" smtClean="0">
                <a:cs typeface="Badr" pitchFamily="2" charset="-78"/>
              </a:rPr>
              <a:t>یک نام کاربری و یک کلمه عبور</a:t>
            </a:r>
          </a:p>
          <a:p>
            <a:pPr lvl="1"/>
            <a:r>
              <a:rPr lang="fa-IR" dirty="0" smtClean="0">
                <a:cs typeface="Badr" pitchFamily="2" charset="-78"/>
              </a:rPr>
              <a:t>شناسه کاربری و شناسه گروه</a:t>
            </a:r>
          </a:p>
          <a:p>
            <a:pPr lvl="1"/>
            <a:r>
              <a:rPr lang="fa-IR" dirty="0" smtClean="0">
                <a:cs typeface="Badr" pitchFamily="2" charset="-78"/>
              </a:rPr>
              <a:t>پوشه خانه </a:t>
            </a:r>
            <a:r>
              <a:rPr lang="en-US" dirty="0" smtClean="0">
                <a:cs typeface="Badr" pitchFamily="2" charset="-78"/>
              </a:rPr>
              <a:t>(home)</a:t>
            </a:r>
            <a:endParaRPr lang="fa-IR" dirty="0" smtClean="0">
              <a:cs typeface="Badr" pitchFamily="2" charset="-78"/>
            </a:endParaRPr>
          </a:p>
          <a:p>
            <a:pPr lvl="2"/>
            <a:r>
              <a:rPr lang="fa-IR" dirty="0">
                <a:cs typeface="Badr" pitchFamily="2" charset="-78"/>
              </a:rPr>
              <a:t>محلی که همه </a:t>
            </a:r>
            <a:r>
              <a:rPr lang="fa-IR" dirty="0" smtClean="0">
                <a:cs typeface="Badr" pitchFamily="2" charset="-78"/>
              </a:rPr>
              <a:t>فایل‌های خود را قرار می‌دهید</a:t>
            </a:r>
          </a:p>
          <a:p>
            <a:pPr lvl="2"/>
            <a:r>
              <a:rPr lang="fa-IR" dirty="0" smtClean="0">
                <a:cs typeface="Badr" pitchFamily="2" charset="-78"/>
              </a:rPr>
              <a:t>البته ممکن است توسط </a:t>
            </a:r>
            <a:r>
              <a:rPr lang="en-US" dirty="0" smtClean="0">
                <a:cs typeface="Badr" pitchFamily="2" charset="-78"/>
              </a:rPr>
              <a:t>root</a:t>
            </a:r>
            <a:r>
              <a:rPr lang="fa-IR" dirty="0">
                <a:cs typeface="Badr" pitchFamily="2" charset="-78"/>
              </a:rPr>
              <a:t> شما </a:t>
            </a:r>
            <a:r>
              <a:rPr lang="fa-IR" dirty="0" smtClean="0">
                <a:cs typeface="Badr" pitchFamily="2" charset="-78"/>
              </a:rPr>
              <a:t>محدودیت‌هایی در حجم داشته باشید</a:t>
            </a:r>
          </a:p>
          <a:p>
            <a:pPr lvl="1"/>
            <a:r>
              <a:rPr lang="fa-IR" dirty="0">
                <a:cs typeface="Badr" pitchFamily="2" charset="-78"/>
              </a:rPr>
              <a:t>یک پوسته </a:t>
            </a:r>
            <a:r>
              <a:rPr lang="fa-IR" dirty="0" smtClean="0">
                <a:cs typeface="Badr" pitchFamily="2" charset="-78"/>
              </a:rPr>
              <a:t>پیش‌فرض</a:t>
            </a:r>
          </a:p>
          <a:p>
            <a:pPr lvl="2"/>
            <a:r>
              <a:rPr lang="fa-IR" dirty="0" smtClean="0">
                <a:cs typeface="Badr" pitchFamily="2" charset="-78"/>
              </a:rPr>
              <a:t>اسکریپت‌هایی را که شما خواسته‌اید در ابتدای وارد شدن اجرا می‌کند</a:t>
            </a:r>
          </a:p>
          <a:p>
            <a:pPr lvl="2"/>
            <a:r>
              <a:rPr lang="fa-IR" dirty="0">
                <a:cs typeface="Badr" pitchFamily="2" charset="-78"/>
              </a:rPr>
              <a:t>برای این کار شما </a:t>
            </a:r>
            <a:r>
              <a:rPr lang="fa-IR" dirty="0" smtClean="0">
                <a:cs typeface="Badr" pitchFamily="2" charset="-78"/>
              </a:rPr>
              <a:t>می‌توانید متغیرهای محیطی (</a:t>
            </a:r>
            <a:r>
              <a:rPr lang="en-US" dirty="0" smtClean="0">
                <a:cs typeface="Badr" pitchFamily="2" charset="-78"/>
              </a:rPr>
              <a:t>Environment variables</a:t>
            </a:r>
            <a:r>
              <a:rPr lang="fa-IR" dirty="0" smtClean="0">
                <a:cs typeface="Badr" pitchFamily="2" charset="-78"/>
              </a:rPr>
              <a:t>) و نام مستعار </a:t>
            </a:r>
            <a:r>
              <a:rPr lang="fa-IR" dirty="0">
                <a:cs typeface="Badr" pitchFamily="2" charset="-78"/>
              </a:rPr>
              <a:t>برای </a:t>
            </a:r>
            <a:r>
              <a:rPr lang="fa-IR" dirty="0" smtClean="0">
                <a:cs typeface="Badr" pitchFamily="2" charset="-78"/>
              </a:rPr>
              <a:t>ایجاد </a:t>
            </a:r>
            <a:r>
              <a:rPr lang="fa-IR" dirty="0">
                <a:cs typeface="Badr" pitchFamily="2" charset="-78"/>
              </a:rPr>
              <a:t>دستور </a:t>
            </a:r>
            <a:r>
              <a:rPr lang="fa-IR" dirty="0" smtClean="0">
                <a:cs typeface="Badr" pitchFamily="2" charset="-78"/>
              </a:rPr>
              <a:t>جدید </a:t>
            </a:r>
            <a:r>
              <a:rPr lang="en-US" dirty="0" smtClean="0">
                <a:cs typeface="Badr" pitchFamily="2" charset="-78"/>
              </a:rPr>
              <a:t>(alias)</a:t>
            </a:r>
            <a:r>
              <a:rPr lang="fa-IR" dirty="0" smtClean="0">
                <a:cs typeface="Badr" pitchFamily="2" charset="-78"/>
              </a:rPr>
              <a:t> بسازید.</a:t>
            </a:r>
          </a:p>
          <a:p>
            <a:pPr lvl="3"/>
            <a:r>
              <a:rPr lang="fa-IR" dirty="0" smtClean="0">
                <a:cs typeface="Badr" pitchFamily="2" charset="-78"/>
              </a:rPr>
              <a:t>در محیط </a:t>
            </a:r>
            <a:r>
              <a:rPr lang="en-US" dirty="0" smtClean="0">
                <a:cs typeface="Badr" pitchFamily="2" charset="-78"/>
              </a:rPr>
              <a:t>bash</a:t>
            </a:r>
            <a:r>
              <a:rPr lang="fa-IR" dirty="0" smtClean="0">
                <a:cs typeface="Badr" pitchFamily="2" charset="-78"/>
              </a:rPr>
              <a:t>: </a:t>
            </a:r>
            <a:r>
              <a:rPr lang="en-US" dirty="0" smtClean="0">
                <a:cs typeface="Badr" pitchFamily="2" charset="-78"/>
              </a:rPr>
              <a:t>~/.profile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~/.</a:t>
            </a:r>
            <a:r>
              <a:rPr lang="en-US" dirty="0" err="1" smtClean="0">
                <a:cs typeface="Badr" pitchFamily="2" charset="-78"/>
              </a:rPr>
              <a:t>bash_profile</a:t>
            </a:r>
            <a:endParaRPr lang="fa-IR" dirty="0" smtClean="0">
              <a:cs typeface="Badr" pitchFamily="2" charset="-78"/>
            </a:endParaRPr>
          </a:p>
          <a:p>
            <a:pPr lvl="3"/>
            <a:r>
              <a:rPr lang="fa-IR" dirty="0" smtClean="0">
                <a:cs typeface="Badr" pitchFamily="2" charset="-78"/>
              </a:rPr>
              <a:t>در محیط </a:t>
            </a:r>
            <a:r>
              <a:rPr lang="en-US" dirty="0" err="1" smtClean="0">
                <a:cs typeface="Badr" pitchFamily="2" charset="-78"/>
              </a:rPr>
              <a:t>tcsh</a:t>
            </a:r>
            <a:r>
              <a:rPr lang="fa-IR" dirty="0" smtClean="0">
                <a:cs typeface="Badr" pitchFamily="2" charset="-78"/>
              </a:rPr>
              <a:t>: </a:t>
            </a:r>
            <a:r>
              <a:rPr lang="en-US" dirty="0" smtClean="0">
                <a:cs typeface="Badr" pitchFamily="2" charset="-78"/>
              </a:rPr>
              <a:t>~/.</a:t>
            </a:r>
            <a:r>
              <a:rPr lang="en-US" dirty="0" err="1" smtClean="0">
                <a:cs typeface="Badr" pitchFamily="2" charset="-78"/>
              </a:rPr>
              <a:t>tcshrc</a:t>
            </a:r>
            <a:r>
              <a:rPr lang="en-US" dirty="0" smtClean="0">
                <a:cs typeface="Badr" pitchFamily="2" charset="-78"/>
              </a:rPr>
              <a:t> </a:t>
            </a:r>
          </a:p>
          <a:p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310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اسکریپت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های اجرا شونده در لحظه ورود</a:t>
            </a:r>
            <a:r>
              <a:rPr lang="fa-IR" dirty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152400" y="762000"/>
            <a:ext cx="8534400" cy="5638801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bash					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tcsh</a:t>
            </a:r>
            <a:endParaRPr lang="en-US" dirty="0"/>
          </a:p>
          <a:p>
            <a:pPr marL="0" indent="0" algn="l" rtl="0">
              <a:buNone/>
            </a:pPr>
            <a:r>
              <a:rPr lang="en-US" sz="2000" dirty="0"/>
              <a:t>export </a:t>
            </a:r>
            <a:r>
              <a:rPr lang="en-US" sz="2000" dirty="0" smtClean="0"/>
              <a:t>ENVAR=value			 </a:t>
            </a:r>
            <a:r>
              <a:rPr lang="en-US" sz="2000" dirty="0" err="1"/>
              <a:t>setenv</a:t>
            </a:r>
            <a:r>
              <a:rPr lang="en-US" sz="2000" dirty="0"/>
              <a:t> ENVAR value </a:t>
            </a:r>
          </a:p>
          <a:p>
            <a:pPr marL="0" indent="0" algn="l" rtl="0">
              <a:buNone/>
            </a:pPr>
            <a:r>
              <a:rPr lang="en-US" sz="2000" dirty="0"/>
              <a:t>export PATH=$PATH:/</a:t>
            </a:r>
            <a:r>
              <a:rPr lang="en-US" sz="2000" dirty="0" smtClean="0"/>
              <a:t>new/path		set </a:t>
            </a:r>
            <a:r>
              <a:rPr lang="en-US" sz="2000" dirty="0"/>
              <a:t>PATH = ( $PATH /new/path) </a:t>
            </a:r>
          </a:p>
          <a:p>
            <a:pPr marL="0" indent="0" algn="l" rtl="0">
              <a:buNone/>
            </a:pPr>
            <a:r>
              <a:rPr lang="en-US" sz="2000" dirty="0"/>
              <a:t>alias </a:t>
            </a:r>
            <a:r>
              <a:rPr lang="en-US" sz="2000" dirty="0" err="1" smtClean="0"/>
              <a:t>ll</a:t>
            </a:r>
            <a:r>
              <a:rPr lang="en-US" sz="2000" dirty="0"/>
              <a:t>='</a:t>
            </a:r>
            <a:r>
              <a:rPr lang="en-US" sz="2000" dirty="0" err="1"/>
              <a:t>ls</a:t>
            </a:r>
            <a:r>
              <a:rPr lang="en-US" sz="2000" dirty="0"/>
              <a:t> -</a:t>
            </a:r>
            <a:r>
              <a:rPr lang="en-US" sz="2000" dirty="0" err="1"/>
              <a:t>lrt</a:t>
            </a:r>
            <a:r>
              <a:rPr lang="en-US" sz="2000" dirty="0"/>
              <a:t>’ </a:t>
            </a:r>
            <a:r>
              <a:rPr lang="en-US" sz="2000" dirty="0" smtClean="0"/>
              <a:t>				alias </a:t>
            </a:r>
            <a:r>
              <a:rPr lang="en-US" sz="2000" dirty="0" err="1"/>
              <a:t>ll</a:t>
            </a:r>
            <a:r>
              <a:rPr lang="en-US" sz="2000" dirty="0"/>
              <a:t> “</a:t>
            </a:r>
            <a:r>
              <a:rPr lang="en-US" sz="2000" dirty="0" err="1"/>
              <a:t>ls</a:t>
            </a:r>
            <a:r>
              <a:rPr lang="en-US" sz="2000" dirty="0"/>
              <a:t> –</a:t>
            </a:r>
            <a:r>
              <a:rPr lang="en-US" sz="2000" dirty="0" err="1"/>
              <a:t>lrt</a:t>
            </a:r>
            <a:r>
              <a:rPr lang="en-US" sz="2000" dirty="0"/>
              <a:t>” </a:t>
            </a:r>
            <a:endParaRPr lang="fa-IR" sz="2000" dirty="0">
              <a:cs typeface="Badr" pitchFamily="2" charset="-78"/>
            </a:endParaRPr>
          </a:p>
          <a:p>
            <a:pPr marL="0" indent="0" algn="r">
              <a:buNone/>
            </a:pPr>
            <a:endParaRPr lang="en-US" sz="3000" dirty="0" smtClean="0"/>
          </a:p>
          <a:p>
            <a:pPr marL="0" indent="0" algn="r">
              <a:buNone/>
            </a:pPr>
            <a:r>
              <a:rPr lang="fa-IR" sz="3000" dirty="0" smtClean="0">
                <a:solidFill>
                  <a:srgbClr val="FF0000"/>
                </a:solidFill>
                <a:cs typeface="Badr" pitchFamily="2" charset="-78"/>
              </a:rPr>
              <a:t>نمایش صفحه دستورات دارای تنظیمات است:</a:t>
            </a:r>
            <a:endParaRPr lang="en-US" sz="3000" dirty="0"/>
          </a:p>
          <a:p>
            <a:pPr marL="0" indent="0" algn="l" rtl="0">
              <a:buNone/>
            </a:pPr>
            <a:endParaRPr lang="en-US" sz="2000" dirty="0">
              <a:cs typeface="Badr" pitchFamily="2" charset="-78"/>
            </a:endParaRPr>
          </a:p>
          <a:p>
            <a:endParaRPr lang="en-US" sz="2000" dirty="0"/>
          </a:p>
          <a:p>
            <a:pPr marL="0" indent="0" algn="l" rtl="0">
              <a:buNone/>
            </a:pPr>
            <a:r>
              <a:rPr lang="en-US" sz="2000" dirty="0" smtClean="0"/>
              <a:t>export PS1="\u@\h:\W\$" </a:t>
            </a:r>
            <a:r>
              <a:rPr lang="fa-IR" sz="2000" dirty="0" smtClean="0"/>
              <a:t>                         </a:t>
            </a:r>
            <a:r>
              <a:rPr lang="en-US" sz="2000" dirty="0" err="1" smtClean="0"/>
              <a:t>setenv</a:t>
            </a:r>
            <a:r>
              <a:rPr lang="en-US" sz="2000" dirty="0" smtClean="0"/>
              <a:t> PROMPT “[%n@%m:%c]%#”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337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نام فایل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 در لینوکس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>
                <a:cs typeface="Badr" pitchFamily="2" charset="-78"/>
              </a:rPr>
              <a:t>یک فایل محلی برای ذخیره کردن داده‌ها است</a:t>
            </a:r>
          </a:p>
          <a:p>
            <a:r>
              <a:rPr lang="fa-IR" dirty="0" smtClean="0">
                <a:cs typeface="Badr" pitchFamily="2" charset="-78"/>
              </a:rPr>
              <a:t>هر فایل یک نام دارد</a:t>
            </a:r>
          </a:p>
          <a:p>
            <a:r>
              <a:rPr lang="fa-IR" dirty="0" smtClean="0">
                <a:cs typeface="Badr" pitchFamily="2" charset="-78"/>
              </a:rPr>
              <a:t>نام فایل می‌تواند هر کاراکتری داشته باشد، اگرچه بعضی کاراکترها دست‌رسی به فایل را سخت می‌کند (استفاده از </a:t>
            </a:r>
            <a:r>
              <a:rPr lang="en-US" dirty="0" smtClean="0">
                <a:cs typeface="Badr" pitchFamily="2" charset="-78"/>
              </a:rPr>
              <a:t>tab</a:t>
            </a:r>
            <a:r>
              <a:rPr lang="fa-IR" dirty="0" smtClean="0">
                <a:cs typeface="Badr" pitchFamily="2" charset="-78"/>
              </a:rPr>
              <a:t> برای تکمیل اسم فایل یا دستور فراموش نشود!)</a:t>
            </a:r>
          </a:p>
          <a:p>
            <a:r>
              <a:rPr lang="fa-IR" dirty="0" smtClean="0">
                <a:cs typeface="Badr" pitchFamily="2" charset="-78"/>
              </a:rPr>
              <a:t>نام‌ها می‌توانند طولانی باشند، اما اندازه دقیق آن بستگی به لینوکس مورد استفاده دارد</a:t>
            </a:r>
          </a:p>
          <a:p>
            <a:r>
              <a:rPr lang="fa-IR" dirty="0" smtClean="0">
                <a:cs typeface="Badr" pitchFamily="2" charset="-78"/>
              </a:rPr>
              <a:t>نام تکراری در یک پوشه مجاز نیست، اما در پوشه‌های مختلف مجاز است</a:t>
            </a:r>
          </a:p>
          <a:p>
            <a:r>
              <a:rPr lang="fa-IR" dirty="0" smtClean="0">
                <a:cs typeface="Badr" pitchFamily="2" charset="-78"/>
              </a:rPr>
              <a:t>حرف کوچک و بزرگ در لینوکس فرق می‌کند! دقت کنید که در </a:t>
            </a:r>
            <a:r>
              <a:rPr lang="en-US" dirty="0" err="1" smtClean="0">
                <a:cs typeface="Badr" pitchFamily="2" charset="-78"/>
              </a:rPr>
              <a:t>MacOS</a:t>
            </a:r>
            <a:r>
              <a:rPr lang="fa-IR" dirty="0" smtClean="0">
                <a:cs typeface="Badr" pitchFamily="2" charset="-78"/>
              </a:rPr>
              <a:t> این‌طور نیست!</a:t>
            </a:r>
            <a:endParaRPr lang="en-US" dirty="0" smtClean="0">
              <a:cs typeface="Badr" pitchFamily="2" charset="-78"/>
            </a:endParaRPr>
          </a:p>
          <a:p>
            <a:pPr marL="0" indent="0">
              <a:buNone/>
            </a:pPr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721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محتوای فایل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 در لینوکس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>
                <a:cs typeface="Badr" pitchFamily="2" charset="-78"/>
              </a:rPr>
              <a:t>در </a:t>
            </a:r>
            <a:r>
              <a:rPr lang="fa-IR" dirty="0" smtClean="0">
                <a:cs typeface="Badr" pitchFamily="2" charset="-78"/>
              </a:rPr>
              <a:t>حالت کلی، لینوکس هیچ ساختاری برای فایل در نظر نمی‌گیرد</a:t>
            </a:r>
          </a:p>
          <a:p>
            <a:pPr lvl="1" algn="just"/>
            <a:r>
              <a:rPr lang="fa-IR" dirty="0" smtClean="0">
                <a:cs typeface="Badr" pitchFamily="2" charset="-78"/>
              </a:rPr>
              <a:t>فایل می‌تواند هر رشته‌ای از صفر و یک‌ها باشد</a:t>
            </a:r>
          </a:p>
          <a:p>
            <a:pPr lvl="1" algn="just"/>
            <a:r>
              <a:rPr lang="fa-IR" dirty="0" smtClean="0">
                <a:cs typeface="Badr" pitchFamily="2" charset="-78"/>
              </a:rPr>
              <a:t>نرم‌افزارهای موجود یا کاربر است که باید بتواند فایل را به درستی تفسیر کند</a:t>
            </a:r>
          </a:p>
          <a:p>
            <a:pPr algn="just"/>
            <a:r>
              <a:rPr lang="fa-IR" dirty="0" smtClean="0">
                <a:cs typeface="Badr" pitchFamily="2" charset="-78"/>
              </a:rPr>
              <a:t>برنامه‌ها معمولا محتوای یک فایل را بر اساس ساختارهای خاصی بررسی می‌کنند.</a:t>
            </a:r>
          </a:p>
          <a:p>
            <a:pPr lvl="1" algn="just"/>
            <a:r>
              <a:rPr lang="fa-IR" dirty="0" smtClean="0">
                <a:cs typeface="Badr" pitchFamily="2" charset="-78"/>
              </a:rPr>
              <a:t>یک فایل متنی: رشته‌ای از اعداد، متن و ...</a:t>
            </a:r>
          </a:p>
          <a:p>
            <a:pPr lvl="1" algn="just"/>
            <a:r>
              <a:rPr lang="fa-IR" dirty="0" smtClean="0">
                <a:cs typeface="Badr" pitchFamily="2" charset="-78"/>
              </a:rPr>
              <a:t>در کارهای علمی، فرمت باینری به دلیل سرعت دست‌رسی و حجم کم‌تر مورد استفاده بیش‌تری است</a:t>
            </a:r>
          </a:p>
          <a:p>
            <a:pPr lvl="2" algn="just"/>
            <a:r>
              <a:rPr lang="fa-IR" dirty="0" smtClean="0">
                <a:cs typeface="Badr" pitchFamily="2" charset="-78"/>
              </a:rPr>
              <a:t>فرمت باینری فرترن</a:t>
            </a:r>
          </a:p>
          <a:p>
            <a:pPr lvl="2" algn="just"/>
            <a:r>
              <a:rPr lang="fa-IR" dirty="0" smtClean="0">
                <a:cs typeface="Badr" pitchFamily="2" charset="-78"/>
              </a:rPr>
              <a:t>فرمت‌های جدیدتر مثل </a:t>
            </a:r>
            <a:r>
              <a:rPr lang="en-US" dirty="0" err="1" smtClean="0">
                <a:cs typeface="Badr" pitchFamily="2" charset="-78"/>
              </a:rPr>
              <a:t>NetCDF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HDF</a:t>
            </a:r>
            <a:r>
              <a:rPr lang="fa-IR" dirty="0" smtClean="0">
                <a:cs typeface="Badr" pitchFamily="2" charset="-78"/>
              </a:rPr>
              <a:t> که معمولا به هم‌راه </a:t>
            </a:r>
            <a:r>
              <a:rPr lang="en-US" dirty="0" smtClean="0">
                <a:cs typeface="Badr" pitchFamily="2" charset="-78"/>
              </a:rPr>
              <a:t>API</a:t>
            </a:r>
            <a:r>
              <a:rPr lang="fa-IR" dirty="0" smtClean="0">
                <a:cs typeface="Badr" pitchFamily="2" charset="-78"/>
              </a:rPr>
              <a:t> هایی برای خواندن و نوشتن و دست‌رسی به فایل ارائه می‌شوند.</a:t>
            </a:r>
          </a:p>
          <a:p>
            <a:pPr marL="0" indent="0">
              <a:buNone/>
            </a:pPr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278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ساخت فایل جدید</a:t>
            </a:r>
            <a:r>
              <a:rPr lang="fa-IR" dirty="0" smtClean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 </a:t>
            </a:r>
            <a:r>
              <a:rPr lang="en-US" dirty="0" smtClean="0">
                <a:cs typeface="Badr" pitchFamily="2" charset="-78"/>
              </a:rPr>
              <a:t>touch</a:t>
            </a:r>
            <a:r>
              <a:rPr lang="fa-IR" dirty="0" smtClean="0">
                <a:cs typeface="Badr" pitchFamily="2" charset="-78"/>
              </a:rPr>
              <a:t> این کار را انجام می‌دهد</a:t>
            </a:r>
          </a:p>
          <a:p>
            <a:r>
              <a:rPr lang="fa-IR" dirty="0" smtClean="0">
                <a:cs typeface="Badr" pitchFamily="2" charset="-78"/>
              </a:rPr>
              <a:t>روش اجرای آن به شکل زیر است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touch </a:t>
            </a:r>
            <a:r>
              <a:rPr lang="en-US" i="1" dirty="0" smtClean="0">
                <a:solidFill>
                  <a:srgbClr val="FF0000"/>
                </a:solidFill>
                <a:cs typeface="Badr" pitchFamily="2" charset="-78"/>
              </a:rPr>
              <a:t>filename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مثال:</a:t>
            </a:r>
            <a:endParaRPr lang="en-US" dirty="0" smtClean="0"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touch </a:t>
            </a:r>
            <a:r>
              <a:rPr lang="en-US" i="1" dirty="0" err="1" smtClean="0">
                <a:solidFill>
                  <a:srgbClr val="FF0000"/>
                </a:solidFill>
                <a:cs typeface="Badr" pitchFamily="2" charset="-78"/>
              </a:rPr>
              <a:t>newfile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اطلاعات بیش‌تر با استفاده از خواندن راه‌نمای دستور</a:t>
            </a:r>
          </a:p>
          <a:p>
            <a:r>
              <a:rPr lang="fa-IR" dirty="0" smtClean="0">
                <a:cs typeface="Badr" pitchFamily="2" charset="-78"/>
              </a:rPr>
              <a:t>از</a:t>
            </a:r>
            <a:r>
              <a:rPr lang="en-US" dirty="0" smtClean="0">
                <a:cs typeface="Badr" pitchFamily="2" charset="-78"/>
              </a:rPr>
              <a:t>”q” </a:t>
            </a:r>
            <a:r>
              <a:rPr lang="fa-IR" dirty="0" smtClean="0">
                <a:cs typeface="Badr" pitchFamily="2" charset="-78"/>
              </a:rPr>
              <a:t> برای خروج از دستور </a:t>
            </a:r>
            <a:r>
              <a:rPr lang="en-US" dirty="0" smtClean="0">
                <a:cs typeface="Badr" pitchFamily="2" charset="-78"/>
              </a:rPr>
              <a:t>man</a:t>
            </a:r>
            <a:r>
              <a:rPr lang="fa-IR" dirty="0" smtClean="0">
                <a:cs typeface="Badr" pitchFamily="2" charset="-78"/>
              </a:rPr>
              <a:t> استفاده کنید.</a:t>
            </a:r>
          </a:p>
          <a:p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44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پوشه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>
                <a:cs typeface="Badr" pitchFamily="2" charset="-78"/>
              </a:rPr>
              <a:t>پوشه </a:t>
            </a:r>
            <a:r>
              <a:rPr lang="fa-IR" dirty="0">
                <a:cs typeface="Badr" pitchFamily="2" charset="-78"/>
              </a:rPr>
              <a:t>از نظر لینوکس، نوع خاصی از فایل است که اطلاعات سایر فایل‌ها </a:t>
            </a:r>
            <a:r>
              <a:rPr lang="fa-IR" dirty="0" smtClean="0">
                <a:cs typeface="Badr" pitchFamily="2" charset="-78"/>
              </a:rPr>
              <a:t>است</a:t>
            </a:r>
          </a:p>
          <a:p>
            <a:r>
              <a:rPr lang="fa-IR" dirty="0" smtClean="0">
                <a:cs typeface="Badr" pitchFamily="2" charset="-78"/>
              </a:rPr>
              <a:t>پوشه کاری (</a:t>
            </a:r>
            <a:r>
              <a:rPr lang="en-US" dirty="0" smtClean="0">
                <a:cs typeface="Badr" pitchFamily="2" charset="-78"/>
              </a:rPr>
              <a:t>working directory</a:t>
            </a:r>
            <a:r>
              <a:rPr lang="fa-IR" dirty="0" smtClean="0">
                <a:cs typeface="Badr" pitchFamily="2" charset="-78"/>
              </a:rPr>
              <a:t>)</a:t>
            </a:r>
          </a:p>
          <a:p>
            <a:pPr lvl="1"/>
            <a:r>
              <a:rPr lang="fa-IR" dirty="0" smtClean="0">
                <a:cs typeface="Badr" pitchFamily="2" charset="-78"/>
              </a:rPr>
              <a:t>پوشه‌ای که اکنون در آن هستیم. در هر لحظه که در ترمینال هستیم، در یک پوشه هستیم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pwd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 algn="r">
              <a:buNone/>
            </a:pPr>
            <a:r>
              <a:rPr lang="fa-IR" dirty="0" smtClean="0">
                <a:cs typeface="Badr" pitchFamily="2" charset="-78"/>
              </a:rPr>
              <a:t>مشاهده پوشه کاری فعلی</a:t>
            </a:r>
            <a:endParaRPr lang="en-US" dirty="0" smtClean="0"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ls</a:t>
            </a: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adr" pitchFamily="2" charset="-78"/>
              </a:rPr>
              <a:t>لیستی از فایل‌های پوشه کاری. گزینه‌های زیادی برای این دستور هست، مثلا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-l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mkdir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i="1" dirty="0" smtClean="0">
                <a:solidFill>
                  <a:srgbClr val="FF0000"/>
                </a:solidFill>
                <a:cs typeface="Badr" pitchFamily="2" charset="-78"/>
              </a:rPr>
              <a:t>name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adr" pitchFamily="2" charset="-78"/>
              </a:rPr>
              <a:t>ساخت پوشه جدید</a:t>
            </a:r>
            <a:endParaRPr lang="en-US" dirty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470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پوشه</a:t>
            </a:r>
            <a:r>
              <a:rPr lang="fa-IR" dirty="0">
                <a:solidFill>
                  <a:srgbClr val="C00000"/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خانه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با هر یک از دستورات زیر به پوشه خانه برای نام کاربری فعال می‌رویم: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~username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~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$HOME</a:t>
            </a:r>
          </a:p>
        </p:txBody>
      </p:sp>
    </p:spTree>
    <p:extLst>
      <p:ext uri="{BB962C8B-B14F-4D97-AF65-F5344CB8AC3E}">
        <p14:creationId xmlns:p14="http://schemas.microsoft.com/office/powerpoint/2010/main" val="20560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آدرس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دهی کامل یا نسبی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اکثر دستورات در لینوکس انتظار دارند که برای یافتن فایل، به آن‌ها آدرس فایل را نیز بدهید و به نام فایل اکتفا نکنید.</a:t>
            </a:r>
          </a:p>
          <a:p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آدرس کامل</a:t>
            </a:r>
          </a:p>
          <a:p>
            <a:pPr marL="0" indent="0" algn="l" rtl="0">
              <a:buNone/>
            </a:pPr>
            <a:r>
              <a:rPr lang="en-US" dirty="0" smtClean="0"/>
              <a:t>/</a:t>
            </a:r>
            <a:r>
              <a:rPr lang="en-US" dirty="0"/>
              <a:t>home/user/directory/executable </a:t>
            </a:r>
          </a:p>
          <a:p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آدرس نسبی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../directory </a:t>
            </a:r>
            <a:endParaRPr lang="fa-IR" dirty="0" smtClean="0"/>
          </a:p>
          <a:p>
            <a:pPr marL="0" indent="0">
              <a:buNone/>
            </a:pPr>
            <a:r>
              <a:rPr lang="fa-IR" dirty="0" smtClean="0">
                <a:cs typeface="Badr" pitchFamily="2" charset="-78"/>
              </a:rPr>
              <a:t>..‌یعنی یک پوشه بالاتر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./</a:t>
            </a:r>
            <a:r>
              <a:rPr lang="en-US" dirty="0"/>
              <a:t>executable </a:t>
            </a:r>
          </a:p>
          <a:p>
            <a:pPr marL="0" indent="0">
              <a:buNone/>
            </a:pPr>
            <a:r>
              <a:rPr lang="fa-IR" dirty="0" smtClean="0">
                <a:cs typeface="Badr" pitchFamily="2" charset="-78"/>
              </a:rPr>
              <a:t>‌. یعنی پوشه‌ای که در آن هستیم</a:t>
            </a:r>
            <a:endParaRPr lang="en-US" dirty="0"/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960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دستورات کاربردی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fontScale="775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</a:t>
            </a:r>
            <a:r>
              <a:rPr lang="en-US" i="1" dirty="0" smtClean="0">
                <a:solidFill>
                  <a:srgbClr val="FF0000"/>
                </a:solidFill>
                <a:cs typeface="Badr" pitchFamily="2" charset="-78"/>
              </a:rPr>
              <a:t>directory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تغییر پوشه کاری فعلی، به آدرسی جدید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ls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-a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نشان دادن فایل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های مخفی، نظیر فایل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هایی که با نقطه شروع می‌شوند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mv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جابه‌جا کردن فایل‌ها، یا تغییر نام یک فایل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cp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کپی کردن فایل‌ها یا پوشه‌ها</a:t>
            </a:r>
            <a:endParaRPr lang="fa-IR" dirty="0"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rm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از بین بردن فایل‌ها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rm</a:t>
            </a:r>
            <a:r>
              <a:rPr lang="en-US" dirty="0" smtClean="0">
                <a:cs typeface="Badr" pitchFamily="2" charset="-78"/>
              </a:rPr>
              <a:t>  -</a:t>
            </a:r>
            <a:r>
              <a:rPr lang="en-US" dirty="0" err="1" smtClean="0">
                <a:cs typeface="Badr" pitchFamily="2" charset="-78"/>
              </a:rPr>
              <a:t>rf</a:t>
            </a:r>
            <a:r>
              <a:rPr lang="en-US" dirty="0" smtClean="0">
                <a:cs typeface="Badr" pitchFamily="2" charset="-78"/>
              </a:rPr>
              <a:t>                       </a:t>
            </a:r>
            <a:r>
              <a:rPr lang="fa-IR" dirty="0" smtClean="0">
                <a:cs typeface="Badr" pitchFamily="2" charset="-78"/>
              </a:rPr>
              <a:t>پاک کردن فایل و پوشه بدون اخطار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rm</a:t>
            </a:r>
            <a:r>
              <a:rPr lang="en-US" dirty="0" smtClean="0">
                <a:cs typeface="Badr" pitchFamily="2" charset="-78"/>
              </a:rPr>
              <a:t> -</a:t>
            </a:r>
            <a:r>
              <a:rPr lang="en-US" dirty="0" err="1" smtClean="0">
                <a:cs typeface="Badr" pitchFamily="2" charset="-78"/>
              </a:rPr>
              <a:t>rf</a:t>
            </a:r>
            <a:r>
              <a:rPr lang="en-US" dirty="0" smtClean="0">
                <a:cs typeface="Badr" pitchFamily="2" charset="-78"/>
              </a:rPr>
              <a:t> *                </a:t>
            </a:r>
            <a:r>
              <a:rPr lang="fa-IR" dirty="0" smtClean="0">
                <a:cs typeface="Badr" pitchFamily="2" charset="-78"/>
              </a:rPr>
              <a:t>خطرناک‌ترین دستوری که می‌توانید اجرا کنید!</a:t>
            </a:r>
            <a:endParaRPr lang="fa-IR" dirty="0"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rename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تغییر تعداد زیادی فایل با معرفی الگو</a:t>
            </a:r>
          </a:p>
          <a:p>
            <a:pPr lvl="2" algn="l" rtl="0"/>
            <a:r>
              <a:rPr lang="en-US" dirty="0">
                <a:cs typeface="Badr" pitchFamily="2" charset="-78"/>
              </a:rPr>
              <a:t>rename file file0 </a:t>
            </a:r>
            <a:r>
              <a:rPr lang="en-US" dirty="0" err="1">
                <a:cs typeface="Badr" pitchFamily="2" charset="-78"/>
              </a:rPr>
              <a:t>file?.</a:t>
            </a:r>
            <a:r>
              <a:rPr lang="en-US" dirty="0" err="1" smtClean="0">
                <a:cs typeface="Badr" pitchFamily="2" charset="-78"/>
              </a:rPr>
              <a:t>txt</a:t>
            </a:r>
            <a:r>
              <a:rPr lang="fa-IR" dirty="0" smtClean="0">
                <a:cs typeface="Badr" pitchFamily="2" charset="-78"/>
              </a:rPr>
              <a:t>    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در همه عباراتی که به شکل الگو هستند، صفر اضافه خواهد شد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905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چرا لینوکس؟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cs typeface="Badr" pitchFamily="2" charset="-78"/>
              </a:rPr>
              <a:t>نرم‌افزارهای زیادی در جامعه علمی به صورت کد باز هستند. برای کامپایل و لینک تعداد زیادی فایل برنامه‌نویسی، نیاز به ابزارهایی است که در این محیط هست</a:t>
            </a:r>
          </a:p>
          <a:p>
            <a:r>
              <a:rPr lang="fa-IR" dirty="0" smtClean="0">
                <a:cs typeface="Badr" pitchFamily="2" charset="-78"/>
              </a:rPr>
              <a:t>ساختار آن (سبک، مطمئن)</a:t>
            </a:r>
          </a:p>
          <a:p>
            <a:r>
              <a:rPr lang="fa-IR" dirty="0" smtClean="0">
                <a:cs typeface="Badr" pitchFamily="2" charset="-78"/>
              </a:rPr>
              <a:t>شما ابزارهای زیادی دارید که آن‌چه می‌خواهید انجام بدهید</a:t>
            </a:r>
          </a:p>
          <a:p>
            <a:r>
              <a:rPr lang="fa-IR" dirty="0" smtClean="0">
                <a:cs typeface="Badr" pitchFamily="2" charset="-78"/>
              </a:rPr>
              <a:t>نگاهی به </a:t>
            </a:r>
            <a:r>
              <a:rPr lang="en-US" dirty="0" smtClean="0">
                <a:cs typeface="Badr" pitchFamily="2" charset="-78"/>
              </a:rPr>
              <a:t>top500.org</a:t>
            </a:r>
            <a:r>
              <a:rPr lang="fa-IR" dirty="0" smtClean="0">
                <a:cs typeface="Badr" pitchFamily="2" charset="-78"/>
              </a:rPr>
              <a:t>: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(ژوئن 2012)</a:t>
            </a:r>
          </a:p>
          <a:p>
            <a:endParaRPr lang="en-US" dirty="0">
              <a:cs typeface="Badr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24745"/>
              </p:ext>
            </p:extLst>
          </p:nvPr>
        </p:nvGraphicFramePr>
        <p:xfrm>
          <a:off x="1447800" y="4099560"/>
          <a:ext cx="61722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of 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Percentage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Linux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462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92.4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Unix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4.8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Mixed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Windows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BSD Based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0.2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0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مثال دستورات کاربردی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پوشه </a:t>
            </a:r>
            <a:r>
              <a:rPr lang="en-US" dirty="0" smtClean="0">
                <a:cs typeface="Badr" pitchFamily="2" charset="-78"/>
              </a:rPr>
              <a:t>example</a:t>
            </a:r>
            <a:r>
              <a:rPr lang="fa-IR" dirty="0" smtClean="0">
                <a:cs typeface="Badr" pitchFamily="2" charset="-78"/>
              </a:rPr>
              <a:t> را بسازید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mkdir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example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به داخل آن بروید</a:t>
            </a:r>
            <a:r>
              <a:rPr lang="en-US" dirty="0" smtClean="0">
                <a:cs typeface="Badr" pitchFamily="2" charset="-78"/>
              </a:rPr>
              <a:t>          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example       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در آن فایل‌های </a:t>
            </a:r>
            <a:r>
              <a:rPr lang="en-US" dirty="0" smtClean="0">
                <a:cs typeface="Badr" pitchFamily="2" charset="-78"/>
              </a:rPr>
              <a:t>a1</a:t>
            </a:r>
            <a:r>
              <a:rPr lang="fa-IR" dirty="0" smtClean="0">
                <a:cs typeface="Badr" pitchFamily="2" charset="-78"/>
              </a:rPr>
              <a:t> و </a:t>
            </a:r>
            <a:r>
              <a:rPr lang="en-US" dirty="0" smtClean="0">
                <a:cs typeface="Badr" pitchFamily="2" charset="-78"/>
              </a:rPr>
              <a:t>a2</a:t>
            </a:r>
            <a:r>
              <a:rPr lang="fa-IR" dirty="0" smtClean="0">
                <a:cs typeface="Badr" pitchFamily="2" charset="-78"/>
              </a:rPr>
              <a:t> را بسازید</a:t>
            </a:r>
            <a:r>
              <a:rPr lang="en-US" dirty="0" smtClean="0">
                <a:cs typeface="Badr" pitchFamily="2" charset="-78"/>
              </a:rPr>
              <a:t>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touch a1 a2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فایل </a:t>
            </a:r>
            <a:r>
              <a:rPr lang="en-US" dirty="0" smtClean="0">
                <a:cs typeface="Badr" pitchFamily="2" charset="-78"/>
              </a:rPr>
              <a:t>a</a:t>
            </a:r>
            <a:r>
              <a:rPr lang="en-US" dirty="0">
                <a:cs typeface="Badr" pitchFamily="2" charset="-78"/>
              </a:rPr>
              <a:t>2</a:t>
            </a:r>
            <a:r>
              <a:rPr lang="fa-IR" dirty="0" smtClean="0">
                <a:cs typeface="Badr" pitchFamily="2" charset="-78"/>
              </a:rPr>
              <a:t> را به </a:t>
            </a:r>
            <a:r>
              <a:rPr lang="en-US" dirty="0" smtClean="0">
                <a:cs typeface="Badr" pitchFamily="2" charset="-78"/>
              </a:rPr>
              <a:t>a3</a:t>
            </a:r>
            <a:r>
              <a:rPr lang="fa-IR" dirty="0" smtClean="0">
                <a:cs typeface="Badr" pitchFamily="2" charset="-78"/>
              </a:rPr>
              <a:t> تغییر نام دهید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mv   a2 a3  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لیستی از فایل‌های این پوشه را ببینید‌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ls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فایل </a:t>
            </a:r>
            <a:r>
              <a:rPr lang="en-US" dirty="0" smtClean="0">
                <a:cs typeface="Badr" pitchFamily="2" charset="-78"/>
              </a:rPr>
              <a:t>a1</a:t>
            </a:r>
            <a:r>
              <a:rPr lang="fa-IR" dirty="0" smtClean="0">
                <a:cs typeface="Badr" pitchFamily="2" charset="-78"/>
              </a:rPr>
              <a:t> را از بین ببرید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rm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a1                     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به پوشه خانه برگردید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cd  </a:t>
            </a:r>
            <a:r>
              <a:rPr lang="en-US" dirty="0" smtClean="0">
                <a:cs typeface="Badr" pitchFamily="2" charset="-78"/>
              </a:rPr>
              <a:t>                                                 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کل پوشه </a:t>
            </a:r>
            <a:r>
              <a:rPr lang="en-US" dirty="0" smtClean="0">
                <a:cs typeface="Badr" pitchFamily="2" charset="-78"/>
              </a:rPr>
              <a:t>example</a:t>
            </a:r>
            <a:r>
              <a:rPr lang="fa-IR" dirty="0" smtClean="0">
                <a:cs typeface="Badr" pitchFamily="2" charset="-78"/>
              </a:rPr>
              <a:t> را از بین ببرید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rm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–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rf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example      </a:t>
            </a:r>
          </a:p>
          <a:p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گزینه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–r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در دستورات به این معنا است که این کار را برای همه زیرپوشه‌ها انجام بده.</a:t>
            </a:r>
          </a:p>
        </p:txBody>
      </p:sp>
    </p:spTree>
    <p:extLst>
      <p:ext uri="{BB962C8B-B14F-4D97-AF65-F5344CB8AC3E}">
        <p14:creationId xmlns:p14="http://schemas.microsoft.com/office/powerpoint/2010/main" val="236615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دستورات کاربردی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quota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نشان دادن محدودیتی احتمالی که برای پوشه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های این کاربر تعریف شده است 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du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نشان دادن میزان حجم استفاده شده برای یک پوشه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df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نشان دادن اطلاعات هارددیسک از کل سیستم</a:t>
            </a:r>
          </a:p>
          <a:p>
            <a:endParaRPr lang="fa-IR" dirty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بسیاری از دستوراتی که با اندازه فایل سر و کار دارند، به بایت یا کیلوبایت نتایج را نشان می‌دهند. اگر از گزینه </a:t>
            </a:r>
            <a:r>
              <a:rPr lang="en-US" dirty="0" smtClean="0">
                <a:cs typeface="Badr" pitchFamily="2" charset="-78"/>
              </a:rPr>
              <a:t>-h</a:t>
            </a:r>
            <a:r>
              <a:rPr lang="fa-IR" dirty="0" smtClean="0">
                <a:cs typeface="Badr" pitchFamily="2" charset="-78"/>
              </a:rPr>
              <a:t> استفاده شود، خروجی را به شکل </a:t>
            </a:r>
            <a:r>
              <a:rPr lang="en-US" dirty="0" smtClean="0">
                <a:cs typeface="Badr" pitchFamily="2" charset="-78"/>
              </a:rPr>
              <a:t>“human readable”</a:t>
            </a:r>
            <a:r>
              <a:rPr lang="fa-IR" dirty="0" smtClean="0">
                <a:cs typeface="Badr" pitchFamily="2" charset="-78"/>
              </a:rPr>
              <a:t> نمایش می‌دهد.</a:t>
            </a:r>
          </a:p>
        </p:txBody>
      </p:sp>
    </p:spTree>
    <p:extLst>
      <p:ext uri="{BB962C8B-B14F-4D97-AF65-F5344CB8AC3E}">
        <p14:creationId xmlns:p14="http://schemas.microsoft.com/office/powerpoint/2010/main" val="100874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مجوزهای فایل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لینوکس محیطی برای استفاده تعداد زیادی کاربر است، و بنابراین لازم است که معلوم باشد هر فایل را چه کسی و تا چه حدی مجوز دست‌رسی دارد.</a:t>
            </a:r>
          </a:p>
          <a:p>
            <a:r>
              <a:rPr lang="fa-IR" dirty="0" smtClean="0">
                <a:cs typeface="Badr" pitchFamily="2" charset="-78"/>
              </a:rPr>
              <a:t>سه دسته مجوز برای یک فایل تعریف می‌شود: همه، گروه و کاربر</a:t>
            </a:r>
          </a:p>
          <a:p>
            <a:r>
              <a:rPr lang="fa-IR" dirty="0" smtClean="0">
                <a:cs typeface="Badr" pitchFamily="2" charset="-78"/>
              </a:rPr>
              <a:t>در هر یک از سه دسته فوق‌الذکر، یکی از سه حالت دست‌رسی فوق ممکن است وجود داشته باشد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722291"/>
              </p:ext>
            </p:extLst>
          </p:nvPr>
        </p:nvGraphicFramePr>
        <p:xfrm>
          <a:off x="1828800" y="3962400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3000" dirty="0" smtClean="0">
                          <a:cs typeface="Badr" pitchFamily="2" charset="-78"/>
                        </a:rPr>
                        <a:t>اجرا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000" dirty="0" smtClean="0">
                          <a:cs typeface="Badr" pitchFamily="2" charset="-78"/>
                        </a:rPr>
                        <a:t>نوشتن و تغییر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000" dirty="0" smtClean="0">
                          <a:cs typeface="Badr" pitchFamily="2" charset="-78"/>
                        </a:rPr>
                        <a:t>خواندن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cs typeface="Badr" pitchFamily="2" charset="-78"/>
                        </a:rPr>
                        <a:t>x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cs typeface="Badr" pitchFamily="2" charset="-78"/>
                        </a:rPr>
                        <a:t>w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cs typeface="Badr" pitchFamily="2" charset="-78"/>
                        </a:rPr>
                        <a:t>r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075501"/>
              </p:ext>
            </p:extLst>
          </p:nvPr>
        </p:nvGraphicFramePr>
        <p:xfrm>
          <a:off x="1828800" y="5227320"/>
          <a:ext cx="6096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adr" pitchFamily="2" charset="-78"/>
                        </a:rPr>
                        <a:t>User</a:t>
                      </a:r>
                      <a:r>
                        <a:rPr lang="en-US" sz="2400" baseline="0" dirty="0" smtClean="0">
                          <a:cs typeface="Badr" pitchFamily="2" charset="-78"/>
                        </a:rPr>
                        <a:t> (owner)</a:t>
                      </a:r>
                      <a:endParaRPr lang="en-US" sz="24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adr" pitchFamily="2" charset="-78"/>
                        </a:rPr>
                        <a:t>Group</a:t>
                      </a:r>
                      <a:endParaRPr lang="en-US" sz="24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adr" pitchFamily="2" charset="-78"/>
                        </a:rPr>
                        <a:t>Others</a:t>
                      </a:r>
                      <a:endParaRPr lang="en-US" sz="2400" dirty="0">
                        <a:cs typeface="Badr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err="1" smtClean="0">
                          <a:cs typeface="Badr" pitchFamily="2" charset="-78"/>
                        </a:rPr>
                        <a:t>rwx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cs typeface="Badr" pitchFamily="2" charset="-78"/>
                        </a:rPr>
                        <a:t>r-x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cs typeface="Badr" pitchFamily="2" charset="-78"/>
                        </a:rPr>
                        <a:t>r--</a:t>
                      </a:r>
                      <a:endParaRPr lang="en-US" sz="3000" dirty="0">
                        <a:cs typeface="Badr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2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تغییر مجوز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 </a:t>
            </a:r>
            <a:r>
              <a:rPr lang="en-US" dirty="0" err="1" smtClean="0">
                <a:cs typeface="Badr" pitchFamily="2" charset="-78"/>
              </a:rPr>
              <a:t>chmod</a:t>
            </a:r>
            <a:r>
              <a:rPr lang="fa-IR" dirty="0" smtClean="0">
                <a:cs typeface="Badr" pitchFamily="2" charset="-78"/>
              </a:rPr>
              <a:t> برای تغییر مجوز فایل یا پوشه استفاده می‌شود.</a:t>
            </a:r>
            <a:endParaRPr lang="en-US" dirty="0" smtClean="0">
              <a:cs typeface="Badr" pitchFamily="2" charset="-78"/>
            </a:endParaRPr>
          </a:p>
          <a:p>
            <a:pPr lvl="2"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chmod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777 </a:t>
            </a:r>
            <a:r>
              <a:rPr lang="en-US" i="1" dirty="0" smtClean="0">
                <a:solidFill>
                  <a:srgbClr val="FF0000"/>
                </a:solidFill>
                <a:cs typeface="Badr" pitchFamily="2" charset="-78"/>
              </a:rPr>
              <a:t>PublicExec.exe</a:t>
            </a:r>
          </a:p>
          <a:p>
            <a:pPr lvl="2"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chmod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u=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rwx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i="1" dirty="0" smtClean="0">
                <a:solidFill>
                  <a:srgbClr val="FF0000"/>
                </a:solidFill>
                <a:cs typeface="Badr" pitchFamily="2" charset="-78"/>
              </a:rPr>
              <a:t>MyExec.exe</a:t>
            </a:r>
            <a:endParaRPr lang="fa-IR" i="1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دستور </a:t>
            </a:r>
            <a:r>
              <a:rPr lang="en-US" dirty="0" err="1" smtClean="0">
                <a:cs typeface="Badr" pitchFamily="2" charset="-78"/>
              </a:rPr>
              <a:t>chgrp</a:t>
            </a:r>
            <a:r>
              <a:rPr lang="fa-IR" dirty="0" smtClean="0">
                <a:cs typeface="Badr" pitchFamily="2" charset="-78"/>
              </a:rPr>
              <a:t> و </a:t>
            </a:r>
            <a:r>
              <a:rPr lang="en-US" dirty="0" err="1" smtClean="0">
                <a:cs typeface="Badr" pitchFamily="2" charset="-78"/>
              </a:rPr>
              <a:t>chown</a:t>
            </a:r>
            <a:r>
              <a:rPr lang="fa-IR" dirty="0" smtClean="0">
                <a:cs typeface="Badr" pitchFamily="2" charset="-78"/>
              </a:rPr>
              <a:t> برای تغییر عضویت از یک گروه به گروه دیگر (هر کاربری نمی‌تواند این دستور را اجرا کند)</a:t>
            </a:r>
          </a:p>
          <a:p>
            <a:r>
              <a:rPr lang="fa-IR" dirty="0" smtClean="0">
                <a:cs typeface="Badr" pitchFamily="2" charset="-78"/>
              </a:rPr>
              <a:t>هر دوی این دستورات گزینه </a:t>
            </a:r>
            <a:r>
              <a:rPr lang="en-US" dirty="0" smtClean="0">
                <a:cs typeface="Badr" pitchFamily="2" charset="-78"/>
              </a:rPr>
              <a:t>-r</a:t>
            </a:r>
            <a:r>
              <a:rPr lang="fa-IR" dirty="0" smtClean="0">
                <a:cs typeface="Badr" pitchFamily="2" charset="-78"/>
              </a:rPr>
              <a:t> را پشتیبانی می‌کند.</a:t>
            </a:r>
            <a:endParaRPr lang="fa-IR" dirty="0">
              <a:cs typeface="Badr" pitchFamily="2" charset="-78"/>
            </a:endParaRPr>
          </a:p>
          <a:p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51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وضعیت فرآیندهای فعال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top</a:t>
            </a:r>
            <a:endParaRPr lang="en-US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وضعیت فرآیند‌های فعال را نشان می‌دهد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uptime</a:t>
            </a: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بار روی سیستم و میزان زمانی که سیستم روشن بوده است</a:t>
            </a:r>
          </a:p>
          <a:p>
            <a:pPr lvl="1"/>
            <a:r>
              <a:rPr lang="fa-IR" dirty="0" smtClean="0">
                <a:cs typeface="Badr" pitchFamily="2" charset="-78"/>
              </a:rPr>
              <a:t>بار 1 به معنای این است که بار کامل روی یک پردازش‌گر بوده است</a:t>
            </a:r>
          </a:p>
          <a:p>
            <a:pPr lvl="1"/>
            <a:r>
              <a:rPr lang="fa-IR" dirty="0" smtClean="0">
                <a:cs typeface="Badr" pitchFamily="2" charset="-78"/>
              </a:rPr>
              <a:t>متوسط بار در یک، پنج و پانزده دقیقه اخیر نمایش داده می‌شود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ps</a:t>
            </a: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در این لحظه چه فرآیندهایی فعال است، به هم‌راه اطلاعات آن‌ها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Kill </a:t>
            </a:r>
            <a:r>
              <a:rPr lang="en-US" i="1" dirty="0" err="1" smtClean="0">
                <a:solidFill>
                  <a:srgbClr val="FF0000"/>
                </a:solidFill>
                <a:cs typeface="Badr" pitchFamily="2" charset="-78"/>
              </a:rPr>
              <a:t>pid</a:t>
            </a:r>
            <a:endParaRPr lang="fa-IR" i="1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برای متوقف کردن فرآیند فعالی که بد کار می‌کند</a:t>
            </a:r>
            <a:endParaRPr lang="en-US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دقت شود که </a:t>
            </a:r>
            <a:r>
              <a:rPr lang="en-US" dirty="0" err="1" smtClean="0">
                <a:cs typeface="Badr" pitchFamily="2" charset="-78"/>
              </a:rPr>
              <a:t>pid</a:t>
            </a:r>
            <a:r>
              <a:rPr lang="fa-IR" dirty="0" smtClean="0">
                <a:cs typeface="Badr" pitchFamily="2" charset="-78"/>
              </a:rPr>
              <a:t> شماره فرآیند فعال است</a:t>
            </a:r>
          </a:p>
          <a:p>
            <a:pPr lvl="1"/>
            <a:r>
              <a:rPr lang="fa-IR" dirty="0" smtClean="0">
                <a:cs typeface="Badr" pitchFamily="2" charset="-78"/>
              </a:rPr>
              <a:t>فقط شما و </a:t>
            </a:r>
            <a:r>
              <a:rPr lang="en-US" dirty="0" smtClean="0">
                <a:cs typeface="Badr" pitchFamily="2" charset="-78"/>
              </a:rPr>
              <a:t>root</a:t>
            </a:r>
            <a:r>
              <a:rPr lang="fa-IR" dirty="0" smtClean="0">
                <a:cs typeface="Badr" pitchFamily="2" charset="-78"/>
              </a:rPr>
              <a:t> می‌توانید فرآیند‌های شما را متوقف کنید</a:t>
            </a:r>
          </a:p>
          <a:p>
            <a:pPr lvl="1"/>
            <a:r>
              <a:rPr lang="fa-IR" dirty="0" smtClean="0">
                <a:cs typeface="Badr" pitchFamily="2" charset="-78"/>
              </a:rPr>
              <a:t>کلید </a:t>
            </a:r>
            <a:r>
              <a:rPr lang="en-US" dirty="0" err="1" smtClean="0">
                <a:cs typeface="Badr" pitchFamily="2" charset="-78"/>
              </a:rPr>
              <a:t>ctrl+c</a:t>
            </a:r>
            <a:r>
              <a:rPr lang="fa-IR" dirty="0" smtClean="0">
                <a:cs typeface="Badr" pitchFamily="2" charset="-78"/>
              </a:rPr>
              <a:t> یک برنامه موجود را متوقف می‌کند</a:t>
            </a:r>
          </a:p>
        </p:txBody>
      </p:sp>
    </p:spTree>
    <p:extLst>
      <p:ext uri="{BB962C8B-B14F-4D97-AF65-F5344CB8AC3E}">
        <p14:creationId xmlns:p14="http://schemas.microsoft.com/office/powerpoint/2010/main" val="295682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کمی پیش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رفته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تر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fontScale="92500" lnSpcReduction="10000"/>
          </a:bodyPr>
          <a:lstStyle/>
          <a:p>
            <a:r>
              <a:rPr lang="fa-IR" dirty="0" smtClean="0">
                <a:cs typeface="Badr" pitchFamily="2" charset="-78"/>
              </a:rPr>
              <a:t>گاهی لازم است که یک برنامه در پس‌زمینه اجرا شود، و دوباره ترمینال به سرعت مهیای اجرای دستور بعدی باشد (در حین اجرای دستور قبلی)</a:t>
            </a:r>
            <a:r>
              <a:rPr lang="en-US" dirty="0" smtClean="0">
                <a:cs typeface="Badr" pitchFamily="2" charset="-78"/>
              </a:rPr>
              <a:t>.</a:t>
            </a:r>
            <a:r>
              <a:rPr lang="fa-IR" dirty="0" smtClean="0">
                <a:cs typeface="Badr" pitchFamily="2" charset="-78"/>
              </a:rPr>
              <a:t> استفاده از </a:t>
            </a:r>
            <a:r>
              <a:rPr lang="en-US" dirty="0" smtClean="0">
                <a:cs typeface="Badr" pitchFamily="2" charset="-78"/>
              </a:rPr>
              <a:t>&amp;</a:t>
            </a:r>
            <a:r>
              <a:rPr lang="fa-IR" dirty="0" smtClean="0">
                <a:cs typeface="Badr" pitchFamily="2" charset="-78"/>
              </a:rPr>
              <a:t> چنین کاری را انجام می‌دهد.</a:t>
            </a:r>
          </a:p>
          <a:p>
            <a:pPr marL="0" indent="0" algn="l" rtl="0">
              <a:buNone/>
            </a:pP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command –options  </a:t>
            </a:r>
            <a:r>
              <a:rPr lang="en-US" b="1" dirty="0">
                <a:solidFill>
                  <a:srgbClr val="C00000"/>
                </a:solidFill>
                <a:cs typeface="Badr" pitchFamily="2" charset="-78"/>
              </a:rPr>
              <a:t>&amp;</a:t>
            </a:r>
            <a:endParaRPr lang="fa-IR" b="1" dirty="0">
              <a:solidFill>
                <a:srgbClr val="C0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استفاده از </a:t>
            </a:r>
            <a:r>
              <a:rPr lang="en-US" dirty="0" smtClean="0">
                <a:cs typeface="Badr" pitchFamily="2" charset="-78"/>
              </a:rPr>
              <a:t>*</a:t>
            </a:r>
            <a:r>
              <a:rPr lang="fa-IR" dirty="0" smtClean="0">
                <a:cs typeface="Badr" pitchFamily="2" charset="-78"/>
              </a:rPr>
              <a:t> به جای هر هیچ یا هر تعداد کاراکتر ممکن در دستورات ممکن است (ممکن است در صورت اجرای نادرست دردسر هم ایجاد کند)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cp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* destination</a:t>
            </a: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adr" pitchFamily="2" charset="-78"/>
              </a:rPr>
              <a:t>‌همه فایل‌‌ها را در محل </a:t>
            </a:r>
            <a:r>
              <a:rPr lang="en-US" dirty="0" smtClean="0">
                <a:cs typeface="Badr" pitchFamily="2" charset="-78"/>
              </a:rPr>
              <a:t>destination</a:t>
            </a:r>
            <a:r>
              <a:rPr lang="fa-IR" dirty="0" smtClean="0">
                <a:cs typeface="Badr" pitchFamily="2" charset="-78"/>
              </a:rPr>
              <a:t> کپی می‌کند.</a:t>
            </a:r>
          </a:p>
          <a:p>
            <a:r>
              <a:rPr lang="fa-IR" dirty="0" smtClean="0">
                <a:cs typeface="Badr" pitchFamily="2" charset="-78"/>
              </a:rPr>
              <a:t>توقف موقت یک فرآیند فعال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 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ctrl+z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ادامه فرآیند توقف موقت‌یافته در پس‌زمینه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bg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ادامه اجرای فرآیند پس‌زمینه به زمینه جاری   </a:t>
            </a:r>
            <a:r>
              <a:rPr lang="en-US" dirty="0" smtClean="0">
                <a:cs typeface="Badr" pitchFamily="2" charset="-78"/>
              </a:rPr>
              <a:t>          </a:t>
            </a:r>
            <a:r>
              <a:rPr lang="fa-IR" dirty="0" smtClean="0">
                <a:cs typeface="Badr" pitchFamily="2" charset="-78"/>
              </a:rPr>
              <a:t>                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fg</a:t>
            </a:r>
            <a:endParaRPr lang="en-US" dirty="0">
              <a:solidFill>
                <a:srgbClr val="FF0000"/>
              </a:solidFill>
              <a:cs typeface="Badr" pitchFamily="2" charset="-78"/>
            </a:endParaRPr>
          </a:p>
          <a:p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pPr marL="0" indent="0">
              <a:buNone/>
            </a:pP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681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کمی پیش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رفته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تر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fontScale="70000" lnSpcReduction="20000"/>
          </a:bodyPr>
          <a:lstStyle/>
          <a:p>
            <a:r>
              <a:rPr lang="fa-IR" dirty="0" smtClean="0">
                <a:cs typeface="Badr" pitchFamily="2" charset="-78"/>
              </a:rPr>
              <a:t>برنامه بدون پایان زیر را در نظر بگیرید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0070C0"/>
                </a:solidFill>
                <a:cs typeface="Badr" pitchFamily="2" charset="-78"/>
              </a:rPr>
              <a:t>Program </a:t>
            </a:r>
            <a:r>
              <a:rPr lang="en-US" dirty="0" err="1" smtClean="0">
                <a:solidFill>
                  <a:srgbClr val="0070C0"/>
                </a:solidFill>
                <a:cs typeface="Badr" pitchFamily="2" charset="-78"/>
              </a:rPr>
              <a:t>BadCode</a:t>
            </a:r>
            <a:endParaRPr lang="en-US" dirty="0" smtClean="0">
              <a:solidFill>
                <a:srgbClr val="0070C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0070C0"/>
                </a:solidFill>
                <a:cs typeface="Badr" pitchFamily="2" charset="-78"/>
              </a:rPr>
              <a:t>do while </a:t>
            </a:r>
            <a:r>
              <a:rPr lang="en-US" dirty="0">
                <a:solidFill>
                  <a:srgbClr val="0070C0"/>
                </a:solidFill>
                <a:cs typeface="Badr" pitchFamily="2" charset="-78"/>
              </a:rPr>
              <a:t>(.true.)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0070C0"/>
                </a:solidFill>
                <a:cs typeface="Badr" pitchFamily="2" charset="-78"/>
              </a:rPr>
              <a:t>     </a:t>
            </a:r>
            <a:r>
              <a:rPr lang="en-US" dirty="0" err="1" smtClean="0">
                <a:solidFill>
                  <a:srgbClr val="0070C0"/>
                </a:solidFill>
                <a:cs typeface="Badr" pitchFamily="2" charset="-78"/>
              </a:rPr>
              <a:t>i</a:t>
            </a:r>
            <a:r>
              <a:rPr lang="en-US" dirty="0" smtClean="0">
                <a:solidFill>
                  <a:srgbClr val="0070C0"/>
                </a:solidFill>
                <a:cs typeface="Badr" pitchFamily="2" charset="-78"/>
              </a:rPr>
              <a:t>=1</a:t>
            </a:r>
          </a:p>
          <a:p>
            <a:pPr marL="0" indent="0" algn="l" rtl="0">
              <a:buNone/>
            </a:pPr>
            <a:r>
              <a:rPr lang="en-US" dirty="0" err="1" smtClean="0">
                <a:solidFill>
                  <a:srgbClr val="0070C0"/>
                </a:solidFill>
                <a:cs typeface="Badr" pitchFamily="2" charset="-78"/>
              </a:rPr>
              <a:t>Enddo</a:t>
            </a:r>
            <a:endParaRPr lang="en-US" dirty="0" smtClean="0">
              <a:solidFill>
                <a:srgbClr val="0070C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0070C0"/>
                </a:solidFill>
                <a:cs typeface="Badr" pitchFamily="2" charset="-78"/>
              </a:rPr>
              <a:t>End program</a:t>
            </a:r>
            <a:endParaRPr lang="fa-IR" dirty="0">
              <a:solidFill>
                <a:srgbClr val="0070C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f95 code.f90  </a:t>
            </a:r>
            <a:r>
              <a:rPr lang="fa-IR" dirty="0" smtClean="0">
                <a:cs typeface="Badr" pitchFamily="2" charset="-78"/>
              </a:rPr>
              <a:t>کامپایل کد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./a.exe            </a:t>
            </a:r>
            <a:r>
              <a:rPr lang="fa-IR" dirty="0" smtClean="0">
                <a:cs typeface="Badr" pitchFamily="2" charset="-78"/>
              </a:rPr>
              <a:t>اجرای کد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crtl+c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</a:t>
            </a:r>
            <a:r>
              <a:rPr lang="fa-IR" dirty="0" smtClean="0">
                <a:cs typeface="Badr" pitchFamily="2" charset="-78"/>
              </a:rPr>
              <a:t>توقف اجرای کد</a:t>
            </a:r>
          </a:p>
          <a:p>
            <a:pPr algn="l" rtl="0"/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./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a.out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&amp;        </a:t>
            </a:r>
            <a:r>
              <a:rPr lang="fa-IR" dirty="0" smtClean="0">
                <a:cs typeface="Badr" pitchFamily="2" charset="-78"/>
              </a:rPr>
              <a:t>اجرای کد در پس‌زمینه</a:t>
            </a:r>
            <a:endParaRPr lang="en-US" dirty="0" smtClean="0"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bg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</a:t>
            </a:r>
            <a:r>
              <a:rPr lang="fa-IR" dirty="0" smtClean="0">
                <a:cs typeface="Badr" pitchFamily="2" charset="-78"/>
              </a:rPr>
              <a:t>مشاهده برنامه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های فعال در پس‌زمینه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top                   </a:t>
            </a:r>
            <a:r>
              <a:rPr lang="fa-IR" dirty="0" smtClean="0">
                <a:cs typeface="Badr" pitchFamily="2" charset="-78"/>
              </a:rPr>
              <a:t>مشاهده وضعیت پردازش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گرها</a:t>
            </a:r>
            <a:endParaRPr lang="fa-IR" dirty="0"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fg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 </a:t>
            </a:r>
            <a:r>
              <a:rPr lang="fa-IR" dirty="0" smtClean="0">
                <a:cs typeface="Badr" pitchFamily="2" charset="-78"/>
              </a:rPr>
              <a:t>آوردن اجرای کد به روی زمینه ترمینال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ctrl+z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</a:t>
            </a:r>
            <a:r>
              <a:rPr lang="fa-IR" dirty="0" smtClean="0">
                <a:cs typeface="Badr" pitchFamily="2" charset="-78"/>
              </a:rPr>
              <a:t>برگرداندن کد به پس زمینه</a:t>
            </a:r>
            <a:endParaRPr lang="en-US" dirty="0" smtClean="0"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ps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                    </a:t>
            </a:r>
            <a:r>
              <a:rPr lang="fa-IR" dirty="0" smtClean="0">
                <a:cs typeface="Badr" pitchFamily="2" charset="-78"/>
              </a:rPr>
              <a:t>مشاهده شماره برنامه</a:t>
            </a:r>
            <a:endParaRPr lang="fa-IR" dirty="0"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kill 23245        </a:t>
            </a:r>
            <a:r>
              <a:rPr lang="fa-IR" dirty="0" smtClean="0">
                <a:cs typeface="Badr" pitchFamily="2" charset="-78"/>
              </a:rPr>
              <a:t>کشتن اجرای کد</a:t>
            </a:r>
            <a:endParaRPr lang="fa-IR" dirty="0">
              <a:cs typeface="Badr" pitchFamily="2" charset="-78"/>
            </a:endParaRPr>
          </a:p>
          <a:p>
            <a:pPr marL="0" indent="0">
              <a:buNone/>
            </a:pP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24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کامپایل کد فرترن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برای کدهای فرترن، معمولا یکی از کامپایلرهای زیر روی لینوکس نصب شده یا قابل نصب است:</a:t>
            </a:r>
            <a:r>
              <a:rPr lang="en-US" dirty="0" smtClean="0">
                <a:cs typeface="Badr" pitchFamily="2" charset="-78"/>
              </a:rPr>
              <a:t>f95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smtClean="0">
                <a:cs typeface="Badr" pitchFamily="2" charset="-78"/>
              </a:rPr>
              <a:t>f90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smtClean="0">
                <a:cs typeface="Badr" pitchFamily="2" charset="-78"/>
              </a:rPr>
              <a:t>f77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gfortran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ifort</a:t>
            </a:r>
            <a:endParaRPr lang="fa-IR" dirty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‌روش ساده کامپایل به این شکل است که نام فایل کد را بعد از نام کامپایلر می‌نویسند.</a:t>
            </a:r>
            <a:r>
              <a:rPr lang="fa-IR" dirty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فایل اجرایی نهایی در این صورت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en-US" dirty="0" err="1" smtClean="0">
                <a:cs typeface="Badr" pitchFamily="2" charset="-78"/>
              </a:rPr>
              <a:t>a.out</a:t>
            </a:r>
            <a:r>
              <a:rPr lang="fa-IR" dirty="0" smtClean="0">
                <a:cs typeface="Badr" pitchFamily="2" charset="-78"/>
              </a:rPr>
              <a:t> است.</a:t>
            </a:r>
          </a:p>
          <a:p>
            <a:r>
              <a:rPr lang="fa-IR" dirty="0" smtClean="0">
                <a:cs typeface="Badr" pitchFamily="2" charset="-78"/>
              </a:rPr>
              <a:t>می‌توان اسم آن را نیز تعیین کرد:</a:t>
            </a:r>
            <a:endParaRPr lang="en-US" dirty="0" smtClean="0"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f95 –o test1.exe test1.f90</a:t>
            </a:r>
          </a:p>
          <a:p>
            <a:r>
              <a:rPr lang="fa-IR" dirty="0">
                <a:cs typeface="Badr" pitchFamily="2" charset="-78"/>
              </a:rPr>
              <a:t>می‌توان </a:t>
            </a:r>
            <a:r>
              <a:rPr lang="fa-IR" dirty="0" smtClean="0">
                <a:cs typeface="Badr" pitchFamily="2" charset="-78"/>
              </a:rPr>
              <a:t>کامپایل و لینک را جداگانه انجام داد:</a:t>
            </a:r>
            <a:endParaRPr lang="en-US" dirty="0"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fa-IR" dirty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f95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–</a:t>
            </a: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c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test1.f90</a:t>
            </a:r>
            <a:br>
              <a:rPr lang="en-US" dirty="0" smtClean="0">
                <a:solidFill>
                  <a:srgbClr val="FF0000"/>
                </a:solidFill>
                <a:cs typeface="Badr" pitchFamily="2" charset="-78"/>
              </a:rPr>
            </a:br>
            <a:r>
              <a:rPr lang="fa-IR" dirty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f95 –o test1.exe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test1.o</a:t>
            </a:r>
            <a:endParaRPr lang="en-US" dirty="0">
              <a:solidFill>
                <a:srgbClr val="FF000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  <a:p>
            <a:pPr marL="0" indent="0">
              <a:buNone/>
            </a:pPr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069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ویرایش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گرهای متنی معمول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6096000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adr" pitchFamily="2" charset="-78"/>
              </a:rPr>
              <a:t>ویرایش‌گرهای متنی زیادی برای محیط لینوکس نوشته شده‌اند که برخی از آن‌ها گرافیکی هستند، مانند </a:t>
            </a:r>
            <a:r>
              <a:rPr lang="en-US" dirty="0" err="1" smtClean="0">
                <a:cs typeface="Badr" pitchFamily="2" charset="-78"/>
              </a:rPr>
              <a:t>gedit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kedit</a:t>
            </a:r>
            <a:r>
              <a:rPr lang="fa-IR" dirty="0" smtClean="0">
                <a:cs typeface="Badr" pitchFamily="2" charset="-78"/>
              </a:rPr>
              <a:t>، ...</a:t>
            </a:r>
          </a:p>
          <a:p>
            <a:r>
              <a:rPr lang="fa-IR" dirty="0" smtClean="0">
                <a:cs typeface="Badr" pitchFamily="2" charset="-78"/>
              </a:rPr>
              <a:t>‌ویرایش‌گرهای متنی غیرگرافیکی نیز وجود دارند که فایل را در همان محیط ترمینال باز می‌کنند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emac</a:t>
            </a:r>
            <a:r>
              <a:rPr lang="en-US" dirty="0" err="1">
                <a:solidFill>
                  <a:srgbClr val="FF0000"/>
                </a:solidFill>
                <a:cs typeface="Badr" pitchFamily="2" charset="-78"/>
              </a:rPr>
              <a:t>s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 تعداد زیادی کلمه کلیدی دارد. تقریبا همه کارهایی که مد نظر است در این محیط انجام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شود</a:t>
            </a: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vim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 دارای مود ویرایشی و مود دستوری است. کاربر برای بعضی کارها ناچار است از برنامه خارج شود و از محیط پوسته لینوکس استفاده کند.</a:t>
            </a:r>
          </a:p>
          <a:p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اگر فقط نیاز به خواندن فایل باشد و نه ویرایش آن، دستوراتی مانند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Less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و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cat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قابل استفاده است.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‌خواندن 10 خط اول فایل:                    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head Test1.txt</a:t>
            </a:r>
          </a:p>
          <a:p>
            <a:r>
              <a:rPr lang="fa-IR" dirty="0" smtClean="0">
                <a:cs typeface="Badr" pitchFamily="2" charset="-78"/>
              </a:rPr>
              <a:t>خواندن 5 خط انتهای فایل: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 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          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tail –n 5 Test1.txt</a:t>
            </a:r>
          </a:p>
          <a:p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95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دستورات کاربردی دیگر در لینوکس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638800"/>
          </a:xfrm>
        </p:spPr>
        <p:txBody>
          <a:bodyPr>
            <a:normAutofit fontScale="92500" lnSpcReduction="20000"/>
          </a:bodyPr>
          <a:lstStyle/>
          <a:p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cs typeface="Badr" pitchFamily="2" charset="-78"/>
              </a:rPr>
              <a:t>find</a:t>
            </a:r>
            <a:r>
              <a:rPr lang="fa-IR" dirty="0" smtClean="0">
                <a:cs typeface="Badr" pitchFamily="2" charset="-78"/>
              </a:rPr>
              <a:t> برای یافتن فایل استفاده می‌شود.</a:t>
            </a: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login1</a:t>
            </a:r>
            <a:r>
              <a:rPr lang="en-US" dirty="0">
                <a:solidFill>
                  <a:srgbClr val="FF0000"/>
                </a:solidFill>
              </a:rPr>
              <a:t>$ find . -name </a:t>
            </a:r>
            <a:r>
              <a:rPr lang="en-US" dirty="0" err="1" smtClean="0">
                <a:solidFill>
                  <a:srgbClr val="FF0000"/>
                </a:solidFill>
              </a:rPr>
              <a:t>test?.</a:t>
            </a:r>
            <a:r>
              <a:rPr lang="en-US" dirty="0" err="1" smtClean="0">
                <a:solidFill>
                  <a:srgbClr val="FF0000"/>
                </a:solidFill>
              </a:rPr>
              <a:t>txt</a:t>
            </a:r>
            <a:endParaRPr lang="fa-IR" dirty="0" smtClean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endParaRPr lang="fa-IR" dirty="0" smtClean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rgbClr val="FF0000"/>
                </a:solidFill>
              </a:rPr>
              <a:t>login1$ find . -name </a:t>
            </a:r>
            <a:r>
              <a:rPr lang="en-US" dirty="0" smtClean="0">
                <a:solidFill>
                  <a:srgbClr val="FF0000"/>
                </a:solidFill>
              </a:rPr>
              <a:t>foo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rgbClr val="C00000"/>
                </a:solidFill>
              </a:rPr>
              <a:t>./</a:t>
            </a:r>
            <a:r>
              <a:rPr lang="en-US" dirty="0" err="1" smtClean="0">
                <a:solidFill>
                  <a:srgbClr val="C00000"/>
                </a:solidFill>
              </a:rPr>
              <a:t>test_dir</a:t>
            </a:r>
            <a:r>
              <a:rPr lang="en-US" dirty="0" smtClean="0">
                <a:solidFill>
                  <a:srgbClr val="C00000"/>
                </a:solidFill>
              </a:rPr>
              <a:t>/foo</a:t>
            </a:r>
            <a:endParaRPr lang="en-US" dirty="0">
              <a:solidFill>
                <a:srgbClr val="C0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rgbClr val="FF0000"/>
                </a:solidFill>
              </a:rPr>
              <a:t>login1$ cat ./</a:t>
            </a:r>
            <a:r>
              <a:rPr lang="en-US" dirty="0" err="1" smtClean="0">
                <a:solidFill>
                  <a:srgbClr val="FF0000"/>
                </a:solidFill>
              </a:rPr>
              <a:t>test_dir</a:t>
            </a:r>
            <a:r>
              <a:rPr lang="en-US" dirty="0" smtClean="0">
                <a:solidFill>
                  <a:srgbClr val="FF0000"/>
                </a:solidFill>
              </a:rPr>
              <a:t>/foo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rgbClr val="C00000"/>
                </a:solidFill>
              </a:rPr>
              <a:t>======= </a:t>
            </a:r>
          </a:p>
          <a:p>
            <a:pPr marL="0" indent="0" algn="l" rtl="0">
              <a:buNone/>
            </a:pPr>
            <a:r>
              <a:rPr lang="en-US" dirty="0">
                <a:solidFill>
                  <a:srgbClr val="C00000"/>
                </a:solidFill>
              </a:rPr>
              <a:t>* </a:t>
            </a:r>
          </a:p>
          <a:p>
            <a:pPr marL="0" indent="0" algn="l" rtl="0">
              <a:buNone/>
            </a:pPr>
            <a:r>
              <a:rPr lang="en-US" dirty="0" smtClean="0">
                <a:solidFill>
                  <a:srgbClr val="C00000"/>
                </a:solidFill>
              </a:rPr>
              <a:t>* </a:t>
            </a:r>
            <a:r>
              <a:rPr lang="en-US" dirty="0">
                <a:solidFill>
                  <a:srgbClr val="C00000"/>
                </a:solidFill>
              </a:rPr>
              <a:t>This is the file I searched for! </a:t>
            </a:r>
          </a:p>
          <a:p>
            <a:pPr marL="0" indent="0" algn="l" rtl="0">
              <a:buNone/>
            </a:pPr>
            <a:r>
              <a:rPr lang="en-US" dirty="0">
                <a:solidFill>
                  <a:srgbClr val="C00000"/>
                </a:solidFill>
              </a:rPr>
              <a:t>* </a:t>
            </a:r>
          </a:p>
          <a:p>
            <a:pPr marL="0" indent="0" algn="l" rtl="0">
              <a:buNone/>
            </a:pPr>
            <a:r>
              <a:rPr lang="en-US" dirty="0">
                <a:solidFill>
                  <a:srgbClr val="C00000"/>
                </a:solidFill>
              </a:rPr>
              <a:t>======= 	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 algn="l" rtl="0">
              <a:buNone/>
            </a:pPr>
            <a:r>
              <a:rPr lang="en-US" dirty="0">
                <a:solidFill>
                  <a:srgbClr val="FF0000"/>
                </a:solidFill>
              </a:rPr>
              <a:t>login1</a:t>
            </a:r>
            <a:r>
              <a:rPr lang="en-US" dirty="0" smtClean="0">
                <a:solidFill>
                  <a:srgbClr val="FF0000"/>
                </a:solidFill>
              </a:rPr>
              <a:t>$ History</a:t>
            </a:r>
          </a:p>
          <a:p>
            <a:pPr marL="0" indent="0" algn="l" rtl="0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4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کمی از تاریخ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چه لینوکس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Badr" pitchFamily="2" charset="-78"/>
              </a:rPr>
              <a:t>Unix</a:t>
            </a:r>
            <a:r>
              <a:rPr lang="fa-IR" dirty="0" smtClean="0">
                <a:cs typeface="Badr" pitchFamily="2" charset="-78"/>
              </a:rPr>
              <a:t> بیش از چهل سال قدمت دارد.</a:t>
            </a:r>
          </a:p>
          <a:p>
            <a:r>
              <a:rPr lang="fa-IR" dirty="0" smtClean="0">
                <a:cs typeface="Badr" pitchFamily="2" charset="-78"/>
              </a:rPr>
              <a:t>در سال 1969 در آزمایشگاه‌های بل راه‌اندازی شد.</a:t>
            </a:r>
          </a:p>
          <a:p>
            <a:r>
              <a:rPr lang="fa-IR" dirty="0" smtClean="0">
                <a:cs typeface="Badr" pitchFamily="2" charset="-78"/>
              </a:rPr>
              <a:t>در سال 1972، یونیکس سه کاربر داشت و دیسکی 500 </a:t>
            </a:r>
            <a:r>
              <a:rPr lang="fa-IR" dirty="0" smtClean="0">
                <a:cs typeface="Badr" pitchFamily="2" charset="-78"/>
              </a:rPr>
              <a:t>کیلوبایت</a:t>
            </a:r>
            <a:r>
              <a:rPr lang="fa-IR" dirty="0">
                <a:cs typeface="Badr" pitchFamily="2" charset="-78"/>
              </a:rPr>
              <a:t>ی</a:t>
            </a:r>
            <a:r>
              <a:rPr lang="fa-IR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داشت</a:t>
            </a:r>
          </a:p>
          <a:p>
            <a:r>
              <a:rPr lang="en-US" dirty="0" smtClean="0"/>
              <a:t>Linux</a:t>
            </a:r>
            <a:r>
              <a:rPr lang="fa-IR" dirty="0" smtClean="0"/>
              <a:t> </a:t>
            </a:r>
            <a:r>
              <a:rPr lang="fa-IR" dirty="0" smtClean="0">
                <a:cs typeface="Badr" pitchFamily="2" charset="-78"/>
              </a:rPr>
              <a:t>سیستم عامل یونیکس را به رایانه شخصی منتقل کرد</a:t>
            </a:r>
          </a:p>
          <a:p>
            <a:r>
              <a:rPr lang="fa-IR" dirty="0" smtClean="0">
                <a:cs typeface="Badr" pitchFamily="2" charset="-78"/>
              </a:rPr>
              <a:t>یونیکس گران بود، و </a:t>
            </a:r>
            <a:r>
              <a:rPr lang="en-US" dirty="0" smtClean="0">
                <a:cs typeface="Badr" pitchFamily="2" charset="-78"/>
              </a:rPr>
              <a:t>Dos</a:t>
            </a:r>
            <a:r>
              <a:rPr lang="fa-IR" dirty="0" smtClean="0">
                <a:cs typeface="Badr" pitchFamily="2" charset="-78"/>
              </a:rPr>
              <a:t> تنها گزینه اصلی رایانه شخصی بود</a:t>
            </a:r>
            <a:endParaRPr lang="en-US" dirty="0"/>
          </a:p>
          <a:p>
            <a:r>
              <a:rPr lang="fa-IR" dirty="0" smtClean="0">
                <a:cs typeface="Badr" pitchFamily="2" charset="-78"/>
              </a:rPr>
              <a:t>لینوکس به عنوان راه حلی رایگان خود را مطرح کرد</a:t>
            </a:r>
            <a:endParaRPr lang="en-US" dirty="0" smtClean="0">
              <a:cs typeface="Bad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48238"/>
            <a:ext cx="1009650" cy="151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770" y="4948239"/>
            <a:ext cx="1494230" cy="151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5140" y="6144311"/>
            <a:ext cx="1553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Linus Torvalds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0" y="4971871"/>
            <a:ext cx="198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b="1" dirty="0"/>
              <a:t>Richard Stallman, </a:t>
            </a:r>
            <a:r>
              <a:rPr lang="fa-IR" b="1" dirty="0" smtClean="0"/>
              <a:t/>
            </a:r>
            <a:br>
              <a:rPr lang="fa-IR" b="1" dirty="0" smtClean="0"/>
            </a:br>
            <a:r>
              <a:rPr lang="en-US" b="1" dirty="0" smtClean="0"/>
              <a:t>father </a:t>
            </a:r>
            <a:r>
              <a:rPr lang="en-US" b="1" dirty="0"/>
              <a:t>of the </a:t>
            </a:r>
            <a:r>
              <a:rPr lang="fa-IR" b="1" dirty="0" smtClean="0"/>
              <a:t/>
            </a:r>
            <a:br>
              <a:rPr lang="fa-IR" b="1" dirty="0" smtClean="0"/>
            </a:br>
            <a:r>
              <a:rPr lang="en-US" b="1" dirty="0" smtClean="0"/>
              <a:t>GNU </a:t>
            </a:r>
            <a:r>
              <a:rPr lang="en-US" b="1" dirty="0"/>
              <a:t>Project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77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ورودی و خروجی دستورات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adr" pitchFamily="2" charset="-78"/>
              </a:rPr>
              <a:t>اکثر دستورات دارای ورودی و خروجی هستند. خروجی دستور می‌تواند برای یافتن خطاهای احتمالی در اجرای دستورات به کار رود.</a:t>
            </a:r>
          </a:p>
          <a:p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STDIN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 ورودی استاندارد، که از طریق صفحه کلید وارد می‌شود.</a:t>
            </a:r>
          </a:p>
          <a:p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STDOUT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 خروجی استاندارد، که از طریق صفحه نمایش نشان داده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شود.</a:t>
            </a:r>
          </a:p>
          <a:p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STDERR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 خروجی خطا، که به صفحه نمایش فرستاده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شود.</a:t>
            </a:r>
          </a:p>
          <a:p>
            <a:r>
              <a:rPr lang="fa-IR" dirty="0" smtClean="0">
                <a:cs typeface="Badr" pitchFamily="2" charset="-78"/>
              </a:rPr>
              <a:t>‌خروجی استاندارد یا خطا می‌تواند در یک فایل ذخیره شود: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MyProgram</a:t>
            </a:r>
            <a:r>
              <a:rPr lang="en-US" dirty="0" smtClean="0">
                <a:cs typeface="Badr" pitchFamily="2" charset="-78"/>
              </a:rPr>
              <a:t>&gt; MyFile.txt</a:t>
            </a:r>
          </a:p>
          <a:p>
            <a:r>
              <a:rPr lang="fa-IR" dirty="0" smtClean="0">
                <a:cs typeface="Badr" pitchFamily="2" charset="-78"/>
              </a:rPr>
              <a:t>خروجی می‌تواند در انتهای یک فایل که قبلا بوده اضافه شود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MyProgram</a:t>
            </a:r>
            <a:r>
              <a:rPr lang="en-US" dirty="0" smtClean="0">
                <a:cs typeface="Badr" pitchFamily="2" charset="-78"/>
              </a:rPr>
              <a:t>&gt;&gt; Myfile.txt</a:t>
            </a:r>
          </a:p>
          <a:p>
            <a:pPr lvl="2" algn="l" rtl="0"/>
            <a:endParaRPr lang="en-US" dirty="0">
              <a:cs typeface="Badr" pitchFamily="2" charset="-78"/>
            </a:endParaRPr>
          </a:p>
          <a:p>
            <a:pPr lvl="2" algn="l" rtl="0"/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999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ورودی و خروجی دستورات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ورودی یک دستور هم می‌تواند از خروجی دستور دیگری تامین شود</a:t>
            </a:r>
          </a:p>
          <a:p>
            <a:pPr lvl="2" algn="l" rtl="0"/>
            <a:r>
              <a:rPr lang="en-US" dirty="0" smtClean="0">
                <a:cs typeface="Badr" pitchFamily="2" charset="-78"/>
              </a:rPr>
              <a:t>Cat </a:t>
            </a:r>
            <a:r>
              <a:rPr lang="en-US" dirty="0" err="1" smtClean="0">
                <a:cs typeface="Badr" pitchFamily="2" charset="-78"/>
              </a:rPr>
              <a:t>MyInputFile</a:t>
            </a:r>
            <a:r>
              <a:rPr lang="en-US" dirty="0" smtClean="0">
                <a:cs typeface="Badr" pitchFamily="2" charset="-78"/>
              </a:rPr>
              <a:t> &gt; </a:t>
            </a:r>
            <a:r>
              <a:rPr lang="en-US" dirty="0" err="1" smtClean="0">
                <a:cs typeface="Badr" pitchFamily="2" charset="-78"/>
              </a:rPr>
              <a:t>MyProgram</a:t>
            </a:r>
            <a:endParaRPr lang="en-US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ارتباط بین دستورات مختلف با استفاده از کاراکتر |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برقرار می‌شود. یعنی خروجی یک دستور را به عنوان ورودی دستور دیگر استفاده می‌کند (</a:t>
            </a:r>
            <a:r>
              <a:rPr lang="en-US" dirty="0" smtClean="0">
                <a:cs typeface="Badr" pitchFamily="2" charset="-78"/>
              </a:rPr>
              <a:t>pipe</a:t>
            </a:r>
            <a:r>
              <a:rPr lang="fa-IR" dirty="0" smtClean="0">
                <a:cs typeface="Badr" pitchFamily="2" charset="-78"/>
              </a:rPr>
              <a:t>).</a:t>
            </a:r>
            <a:endParaRPr lang="en-US" dirty="0" smtClean="0">
              <a:cs typeface="Badr" pitchFamily="2" charset="-78"/>
            </a:endParaRPr>
          </a:p>
          <a:p>
            <a:pPr lvl="2" algn="l" rtl="0"/>
            <a:r>
              <a:rPr lang="en-US" dirty="0" err="1">
                <a:solidFill>
                  <a:srgbClr val="FF0000"/>
                </a:solidFill>
                <a:cs typeface="Badr" pitchFamily="2" charset="-78"/>
              </a:rPr>
              <a:t>ls</a:t>
            </a: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 -1 ./* | </a:t>
            </a:r>
            <a:r>
              <a:rPr lang="en-US" dirty="0" err="1">
                <a:solidFill>
                  <a:srgbClr val="FF0000"/>
                </a:solidFill>
                <a:cs typeface="Badr" pitchFamily="2" charset="-78"/>
              </a:rPr>
              <a:t>wc</a:t>
            </a:r>
            <a:r>
              <a:rPr lang="en-US" dirty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–l</a:t>
            </a:r>
          </a:p>
          <a:p>
            <a:pPr lvl="2"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History |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grep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“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ls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”</a:t>
            </a:r>
          </a:p>
          <a:p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42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فشرده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سازی فایل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می‌توان </a:t>
            </a:r>
            <a:r>
              <a:rPr lang="fa-IR" dirty="0" smtClean="0">
                <a:cs typeface="Badr" pitchFamily="2" charset="-78"/>
              </a:rPr>
              <a:t>از دستورات متعددی استفاده کرد، مثلا </a:t>
            </a:r>
            <a:r>
              <a:rPr lang="en-US" dirty="0" smtClean="0">
                <a:cs typeface="Badr" pitchFamily="2" charset="-78"/>
              </a:rPr>
              <a:t>tar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err="1" smtClean="0">
                <a:cs typeface="Badr" pitchFamily="2" charset="-78"/>
              </a:rPr>
              <a:t>gzip</a:t>
            </a:r>
            <a:endParaRPr lang="fa-IR" dirty="0" smtClean="0"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du –h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bigfile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gzip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bigfile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du –h bigfile.gz</a:t>
            </a:r>
          </a:p>
          <a:p>
            <a:pPr algn="l" rtl="0"/>
            <a:endParaRPr lang="en-US" dirty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tar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cvfz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bigfile.tar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bigfile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du –h bigfile.tar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tar 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xvfz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bigfile.tar</a:t>
            </a:r>
            <a:endParaRPr lang="en-US" dirty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endParaRPr lang="fa-IR" dirty="0" smtClean="0">
              <a:solidFill>
                <a:srgbClr val="FF0000"/>
              </a:solidFill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410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انتقال فایل بین رایانه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دستوراتی مانند </a:t>
            </a:r>
            <a:r>
              <a:rPr lang="en-US" dirty="0" err="1" smtClean="0">
                <a:cs typeface="Badr" pitchFamily="2" charset="-78"/>
              </a:rPr>
              <a:t>scp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err="1" smtClean="0">
                <a:cs typeface="Badr" pitchFamily="2" charset="-78"/>
              </a:rPr>
              <a:t>rsync</a:t>
            </a:r>
            <a:r>
              <a:rPr lang="fa-IR" dirty="0" smtClean="0">
                <a:cs typeface="Badr" pitchFamily="2" charset="-78"/>
              </a:rPr>
              <a:t> دستورات ساده‌ای برای انتقال فایل هستند.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scp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[options] source destination</a:t>
            </a:r>
          </a:p>
          <a:p>
            <a:pPr algn="l" rtl="0"/>
            <a:r>
              <a:rPr lang="en-US" sz="2400" dirty="0">
                <a:solidFill>
                  <a:srgbClr val="FF0000"/>
                </a:solidFill>
                <a:cs typeface="Badr" pitchFamily="2" charset="-78"/>
              </a:rPr>
              <a:t>login1$ </a:t>
            </a:r>
            <a:r>
              <a:rPr lang="en-US" sz="2400" dirty="0" err="1">
                <a:solidFill>
                  <a:srgbClr val="FF0000"/>
                </a:solidFill>
                <a:cs typeface="Badr" pitchFamily="2" charset="-78"/>
              </a:rPr>
              <a:t>scp</a:t>
            </a:r>
            <a:r>
              <a:rPr lang="en-US" sz="2400" dirty="0">
                <a:solidFill>
                  <a:srgbClr val="FF0000"/>
                </a:solidFill>
                <a:cs typeface="Badr" pitchFamily="2" charset="-78"/>
              </a:rPr>
              <a:t> myfile.txt </a:t>
            </a:r>
            <a:r>
              <a:rPr lang="en-US" sz="2400" dirty="0" smtClean="0">
                <a:solidFill>
                  <a:srgbClr val="FF0000"/>
                </a:solidFill>
                <a:cs typeface="Badr" pitchFamily="2" charset="-78"/>
              </a:rPr>
              <a:t>mostafa@hugo.iust.ac.ir:/home/</a:t>
            </a:r>
            <a:r>
              <a:rPr lang="en-US" sz="2400" dirty="0" err="1" smtClean="0">
                <a:solidFill>
                  <a:srgbClr val="FF0000"/>
                </a:solidFill>
                <a:cs typeface="Badr" pitchFamily="2" charset="-78"/>
              </a:rPr>
              <a:t>mostafa</a:t>
            </a:r>
            <a:endParaRPr lang="en-US" sz="2400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-r: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برای انتقال کل پوشه</a:t>
            </a:r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endParaRPr lang="en-US" dirty="0" smtClean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rsync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[options] source destination</a:t>
            </a:r>
          </a:p>
          <a:p>
            <a:pPr algn="l" rtl="0"/>
            <a:r>
              <a:rPr lang="en-US" sz="2400" dirty="0">
                <a:solidFill>
                  <a:srgbClr val="FF0000"/>
                </a:solidFill>
                <a:cs typeface="Badr" pitchFamily="2" charset="-78"/>
              </a:rPr>
              <a:t>login1$ </a:t>
            </a:r>
            <a:r>
              <a:rPr lang="en-US" sz="2400" dirty="0" err="1" smtClean="0">
                <a:solidFill>
                  <a:srgbClr val="FF0000"/>
                </a:solidFill>
                <a:cs typeface="Badr" pitchFamily="2" charset="-78"/>
              </a:rPr>
              <a:t>rsync</a:t>
            </a:r>
            <a:r>
              <a:rPr lang="en-US" sz="2400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en-US" sz="2400" dirty="0">
                <a:solidFill>
                  <a:srgbClr val="FF0000"/>
                </a:solidFill>
                <a:cs typeface="Badr" pitchFamily="2" charset="-78"/>
              </a:rPr>
              <a:t>myfile.txt mostafa@hugo.iust.ac.ir:/home/</a:t>
            </a:r>
            <a:r>
              <a:rPr lang="en-US" sz="2400" dirty="0" err="1">
                <a:solidFill>
                  <a:srgbClr val="FF0000"/>
                </a:solidFill>
                <a:cs typeface="Badr" pitchFamily="2" charset="-78"/>
              </a:rPr>
              <a:t>mostafa</a:t>
            </a:r>
            <a:endParaRPr lang="en-US" sz="2400" dirty="0">
              <a:solidFill>
                <a:srgbClr val="FF0000"/>
              </a:solidFill>
              <a:cs typeface="Badr" pitchFamily="2" charset="-78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-</a:t>
            </a:r>
            <a:r>
              <a:rPr lang="en-US" dirty="0" err="1" smtClean="0">
                <a:solidFill>
                  <a:srgbClr val="FF0000"/>
                </a:solidFill>
                <a:cs typeface="Badr" pitchFamily="2" charset="-78"/>
              </a:rPr>
              <a:t>av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: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برای انتقال کل پوشه</a:t>
            </a:r>
          </a:p>
        </p:txBody>
      </p:sp>
    </p:spTree>
    <p:extLst>
      <p:ext uri="{BB962C8B-B14F-4D97-AF65-F5344CB8AC3E}">
        <p14:creationId xmlns:p14="http://schemas.microsoft.com/office/powerpoint/2010/main" val="419731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الگوها در رشته</a:t>
            </a:r>
            <a:r>
              <a:rPr lang="fa-IR" dirty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یک الگو (</a:t>
            </a:r>
            <a:r>
              <a:rPr lang="en-US" dirty="0" smtClean="0">
                <a:cs typeface="Badr" pitchFamily="2" charset="-78"/>
              </a:rPr>
              <a:t>pattern, regular expression</a:t>
            </a:r>
            <a:r>
              <a:rPr lang="fa-IR" dirty="0">
                <a:cs typeface="Badr" pitchFamily="2" charset="-78"/>
              </a:rPr>
              <a:t>) یک عبارت متنی است که </a:t>
            </a:r>
            <a:r>
              <a:rPr lang="fa-IR" dirty="0" smtClean="0">
                <a:cs typeface="Badr" pitchFamily="2" charset="-78"/>
              </a:rPr>
              <a:t>مجموعه‌ای از عبارات را توصیف می‌کند.</a:t>
            </a:r>
            <a:endParaRPr lang="fa-IR" dirty="0">
              <a:solidFill>
                <a:srgbClr val="FF0000"/>
              </a:solidFill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‌چنین الگوهایی باعث می‌شوند که بتوانیم مجموعه‌ای از عبارات را به صورت خلاصه مشخص کنیم و نیازی نباشد هر کدام را بنویسیم.</a:t>
            </a:r>
          </a:p>
          <a:p>
            <a:r>
              <a:rPr lang="fa-IR" dirty="0" smtClean="0">
                <a:cs typeface="Badr" pitchFamily="2" charset="-78"/>
              </a:rPr>
              <a:t>برای مثال سه رشته «</a:t>
            </a:r>
            <a:r>
              <a:rPr lang="en-US" dirty="0" smtClean="0">
                <a:cs typeface="Badr" pitchFamily="2" charset="-78"/>
              </a:rPr>
              <a:t>Handel</a:t>
            </a:r>
            <a:r>
              <a:rPr lang="fa-IR" dirty="0" smtClean="0">
                <a:cs typeface="Badr" pitchFamily="2" charset="-78"/>
              </a:rPr>
              <a:t>»، «</a:t>
            </a:r>
            <a:r>
              <a:rPr lang="en-US" dirty="0" err="1" smtClean="0">
                <a:cs typeface="Badr" pitchFamily="2" charset="-78"/>
              </a:rPr>
              <a:t>Händel</a:t>
            </a:r>
            <a:r>
              <a:rPr lang="fa-IR" dirty="0" smtClean="0">
                <a:cs typeface="Badr" pitchFamily="2" charset="-78"/>
              </a:rPr>
              <a:t>»، «</a:t>
            </a:r>
            <a:r>
              <a:rPr lang="en-US" dirty="0" err="1">
                <a:cs typeface="Badr" pitchFamily="2" charset="-78"/>
              </a:rPr>
              <a:t>Haendel</a:t>
            </a:r>
            <a:r>
              <a:rPr lang="fa-IR" dirty="0" smtClean="0">
                <a:cs typeface="Badr" pitchFamily="2" charset="-78"/>
              </a:rPr>
              <a:t>» را می‌توان به شکل زیر نوشت: «</a:t>
            </a:r>
            <a:r>
              <a:rPr lang="en-US" dirty="0">
                <a:cs typeface="Badr" pitchFamily="2" charset="-78"/>
              </a:rPr>
              <a:t>H(</a:t>
            </a:r>
            <a:r>
              <a:rPr lang="en-US" dirty="0" err="1">
                <a:cs typeface="Badr" pitchFamily="2" charset="-78"/>
              </a:rPr>
              <a:t>ä|ae</a:t>
            </a:r>
            <a:r>
              <a:rPr lang="en-US" dirty="0">
                <a:cs typeface="Badr" pitchFamily="2" charset="-78"/>
              </a:rPr>
              <a:t>?)</a:t>
            </a:r>
            <a:r>
              <a:rPr lang="en-US" dirty="0" err="1">
                <a:cs typeface="Badr" pitchFamily="2" charset="-78"/>
              </a:rPr>
              <a:t>ndel</a:t>
            </a:r>
            <a:r>
              <a:rPr lang="fa-IR" dirty="0" smtClean="0">
                <a:cs typeface="Badr" pitchFamily="2" charset="-78"/>
              </a:rPr>
              <a:t>»</a:t>
            </a:r>
          </a:p>
          <a:p>
            <a:r>
              <a:rPr lang="fa-IR" dirty="0" smtClean="0">
                <a:cs typeface="Badr" pitchFamily="2" charset="-78"/>
              </a:rPr>
              <a:t>در چنین عباراتی استفاده از </a:t>
            </a:r>
            <a:r>
              <a:rPr lang="en-US" dirty="0" smtClean="0">
                <a:cs typeface="Badr" pitchFamily="2" charset="-78"/>
              </a:rPr>
              <a:t>|</a:t>
            </a:r>
            <a:r>
              <a:rPr lang="fa-IR" dirty="0" smtClean="0">
                <a:cs typeface="Badr" pitchFamily="2" charset="-78"/>
              </a:rPr>
              <a:t> به معنای «یا» است، مثلا </a:t>
            </a:r>
            <a:r>
              <a:rPr lang="en-US" dirty="0" err="1" smtClean="0">
                <a:cs typeface="Badr" pitchFamily="2" charset="-78"/>
              </a:rPr>
              <a:t>gray|grey</a:t>
            </a:r>
            <a:r>
              <a:rPr lang="fa-IR" dirty="0" smtClean="0">
                <a:cs typeface="Badr" pitchFamily="2" charset="-78"/>
              </a:rPr>
              <a:t> می‌تواند هر کدام ار </a:t>
            </a:r>
            <a:r>
              <a:rPr lang="en-US" dirty="0" smtClean="0">
                <a:cs typeface="Badr" pitchFamily="2" charset="-78"/>
              </a:rPr>
              <a:t>gray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grey</a:t>
            </a:r>
            <a:r>
              <a:rPr lang="fa-IR" dirty="0" smtClean="0">
                <a:cs typeface="Badr" pitchFamily="2" charset="-78"/>
              </a:rPr>
              <a:t> باشد.</a:t>
            </a:r>
          </a:p>
          <a:p>
            <a:r>
              <a:rPr lang="fa-IR" dirty="0" smtClean="0">
                <a:cs typeface="Badr" pitchFamily="2" charset="-78"/>
              </a:rPr>
              <a:t>استفاده از پرانتز موجب می‌شود بخش تکراری را ننویسیم. مثلا عبارت فوق را می‌توان به شکل </a:t>
            </a:r>
            <a:r>
              <a:rPr lang="en-US" dirty="0" smtClean="0">
                <a:cs typeface="Badr" pitchFamily="2" charset="-78"/>
              </a:rPr>
              <a:t>gr(</a:t>
            </a:r>
            <a:r>
              <a:rPr lang="en-US" dirty="0" err="1" smtClean="0">
                <a:cs typeface="Badr" pitchFamily="2" charset="-78"/>
              </a:rPr>
              <a:t>a|e</a:t>
            </a:r>
            <a:r>
              <a:rPr lang="en-US" dirty="0" smtClean="0">
                <a:cs typeface="Badr" pitchFamily="2" charset="-78"/>
              </a:rPr>
              <a:t>)y</a:t>
            </a:r>
            <a:r>
              <a:rPr lang="fa-IR" dirty="0" smtClean="0">
                <a:cs typeface="Badr" pitchFamily="2" charset="-78"/>
              </a:rPr>
              <a:t> نوشت.</a:t>
            </a:r>
          </a:p>
        </p:txBody>
      </p:sp>
    </p:spTree>
    <p:extLst>
      <p:ext uri="{BB962C8B-B14F-4D97-AF65-F5344CB8AC3E}">
        <p14:creationId xmlns:p14="http://schemas.microsoft.com/office/powerpoint/2010/main" val="286188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الگوها در رشته</a:t>
            </a:r>
            <a:r>
              <a:rPr lang="fa-IR" dirty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cs typeface="Badr" pitchFamily="2" charset="-78"/>
              </a:rPr>
              <a:t>می‌توان بعد از هر کاراکتر یا گروه نشان می‌دهد چند بار آن کاراکتر یا گروه مجاز است که تکرار شود.</a:t>
            </a:r>
          </a:p>
          <a:p>
            <a:pPr lvl="1"/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*</a:t>
            </a:r>
            <a:r>
              <a:rPr lang="fa-IR" dirty="0" smtClean="0">
                <a:cs typeface="Badr" pitchFamily="2" charset="-78"/>
              </a:rPr>
              <a:t>: صفر یا بیش از صفر بار تکرار مجاز است. </a:t>
            </a:r>
            <a:r>
              <a:rPr lang="en-US" dirty="0" err="1" smtClean="0">
                <a:cs typeface="Badr" pitchFamily="2" charset="-78"/>
              </a:rPr>
              <a:t>ab</a:t>
            </a:r>
            <a:r>
              <a:rPr lang="en-US" dirty="0" smtClean="0">
                <a:cs typeface="Badr" pitchFamily="2" charset="-78"/>
              </a:rPr>
              <a:t>*c</a:t>
            </a:r>
            <a:r>
              <a:rPr lang="fa-IR" dirty="0" smtClean="0">
                <a:cs typeface="Badr" pitchFamily="2" charset="-78"/>
              </a:rPr>
              <a:t> می‌تواند </a:t>
            </a:r>
            <a:r>
              <a:rPr lang="en-US" dirty="0" smtClean="0">
                <a:cs typeface="Badr" pitchFamily="2" charset="-78"/>
              </a:rPr>
              <a:t>ac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abc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abbc</a:t>
            </a:r>
            <a:r>
              <a:rPr lang="fa-IR" dirty="0" smtClean="0">
                <a:cs typeface="Badr" pitchFamily="2" charset="-78"/>
              </a:rPr>
              <a:t> یا .... باشد.</a:t>
            </a:r>
          </a:p>
          <a:p>
            <a:pPr lvl="1"/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؟</a:t>
            </a:r>
            <a:r>
              <a:rPr lang="fa-IR" dirty="0" smtClean="0">
                <a:cs typeface="Badr" pitchFamily="2" charset="-78"/>
              </a:rPr>
              <a:t>: فقط صفر یا یک بار تکرار مجاز است: </a:t>
            </a:r>
            <a:r>
              <a:rPr lang="en-US" dirty="0" err="1" smtClean="0">
                <a:cs typeface="Badr" pitchFamily="2" charset="-78"/>
              </a:rPr>
              <a:t>colou?r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می‌تواند </a:t>
            </a:r>
            <a:r>
              <a:rPr lang="en-US" dirty="0" smtClean="0">
                <a:cs typeface="Badr" pitchFamily="2" charset="-78"/>
              </a:rPr>
              <a:t>color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err="1" smtClean="0">
                <a:cs typeface="Badr" pitchFamily="2" charset="-78"/>
              </a:rPr>
              <a:t>colour</a:t>
            </a:r>
            <a:r>
              <a:rPr lang="fa-IR" dirty="0" smtClean="0">
                <a:cs typeface="Badr" pitchFamily="2" charset="-78"/>
              </a:rPr>
              <a:t> باشد.</a:t>
            </a:r>
          </a:p>
          <a:p>
            <a:pPr lvl="1"/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FF0000"/>
                </a:solidFill>
                <a:cs typeface="Badr" pitchFamily="2" charset="-78"/>
              </a:rPr>
              <a:t>+</a:t>
            </a:r>
            <a:r>
              <a:rPr lang="fa-IR" dirty="0" smtClean="0">
                <a:cs typeface="Badr" pitchFamily="2" charset="-78"/>
              </a:rPr>
              <a:t>: تعداد تکرار یک بار یا بیش از یک بار است</a:t>
            </a:r>
            <a:r>
              <a:rPr lang="fa-IR" dirty="0">
                <a:cs typeface="Badr" pitchFamily="2" charset="-78"/>
              </a:rPr>
              <a:t> </a:t>
            </a:r>
            <a:r>
              <a:rPr lang="en-US" dirty="0" err="1" smtClean="0">
                <a:cs typeface="Badr" pitchFamily="2" charset="-78"/>
              </a:rPr>
              <a:t>ab+c</a:t>
            </a:r>
            <a:r>
              <a:rPr lang="fa-IR" dirty="0" smtClean="0">
                <a:cs typeface="Badr" pitchFamily="2" charset="-78"/>
              </a:rPr>
              <a:t> می‌تواند </a:t>
            </a:r>
            <a:r>
              <a:rPr lang="en-US" dirty="0" err="1" smtClean="0">
                <a:cs typeface="Badr" pitchFamily="2" charset="-78"/>
              </a:rPr>
              <a:t>abc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abbc</a:t>
            </a:r>
            <a:r>
              <a:rPr lang="fa-IR" dirty="0" smtClean="0">
                <a:cs typeface="Badr" pitchFamily="2" charset="-78"/>
              </a:rPr>
              <a:t> ... باشد، اما </a:t>
            </a:r>
            <a:r>
              <a:rPr lang="en-US" dirty="0" smtClean="0">
                <a:cs typeface="Badr" pitchFamily="2" charset="-78"/>
              </a:rPr>
              <a:t>ac</a:t>
            </a:r>
            <a:r>
              <a:rPr lang="fa-IR" dirty="0" smtClean="0">
                <a:cs typeface="Badr" pitchFamily="2" charset="-78"/>
              </a:rPr>
              <a:t> نمی‌تواند باشد.</a:t>
            </a:r>
            <a:endParaRPr lang="en-US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.</a:t>
            </a:r>
            <a:r>
              <a:rPr lang="fa-IR" dirty="0" smtClean="0">
                <a:cs typeface="Badr" pitchFamily="2" charset="-78"/>
              </a:rPr>
              <a:t>: هر کاراکتری با تکرار یک قابل قبول است.: </a:t>
            </a:r>
            <a:r>
              <a:rPr lang="en-US" dirty="0" err="1" smtClean="0">
                <a:cs typeface="Badr" pitchFamily="2" charset="-78"/>
              </a:rPr>
              <a:t>a.c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</a:t>
            </a:r>
            <a:r>
              <a:rPr lang="fa-IR" dirty="0">
                <a:cs typeface="Badr" pitchFamily="2" charset="-78"/>
              </a:rPr>
              <a:t>می‌تواند </a:t>
            </a:r>
            <a:r>
              <a:rPr lang="en-US" dirty="0" err="1" smtClean="0">
                <a:cs typeface="Badr" pitchFamily="2" charset="-78"/>
              </a:rPr>
              <a:t>abc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err="1" smtClean="0">
                <a:cs typeface="Badr" pitchFamily="2" charset="-78"/>
              </a:rPr>
              <a:t>aac</a:t>
            </a:r>
            <a:r>
              <a:rPr lang="fa-IR" dirty="0" smtClean="0">
                <a:cs typeface="Badr" pitchFamily="2" charset="-78"/>
              </a:rPr>
              <a:t>، ... </a:t>
            </a:r>
            <a:r>
              <a:rPr lang="fa-IR" dirty="0">
                <a:cs typeface="Badr" pitchFamily="2" charset="-78"/>
              </a:rPr>
              <a:t>باشد.</a:t>
            </a:r>
          </a:p>
          <a:p>
            <a:pPr lvl="1"/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[]</a:t>
            </a:r>
            <a:r>
              <a:rPr lang="fa-IR" dirty="0" smtClean="0">
                <a:cs typeface="Badr" pitchFamily="2" charset="-78"/>
              </a:rPr>
              <a:t>: یکی از کاراکترهای درون براکت می‌تواند یک‌بار ظاهر شود. </a:t>
            </a:r>
            <a:r>
              <a:rPr lang="en-US" dirty="0" smtClean="0">
                <a:cs typeface="Badr" pitchFamily="2" charset="-78"/>
              </a:rPr>
              <a:t>[</a:t>
            </a:r>
            <a:r>
              <a:rPr lang="en-US" dirty="0" err="1" smtClean="0">
                <a:cs typeface="Badr" pitchFamily="2" charset="-78"/>
              </a:rPr>
              <a:t>a.c</a:t>
            </a:r>
            <a:r>
              <a:rPr lang="en-US" dirty="0" smtClean="0">
                <a:cs typeface="Badr" pitchFamily="2" charset="-78"/>
              </a:rPr>
              <a:t>]</a:t>
            </a:r>
            <a:r>
              <a:rPr lang="fa-IR" dirty="0" smtClean="0">
                <a:cs typeface="Badr" pitchFamily="2" charset="-78"/>
              </a:rPr>
              <a:t> </a:t>
            </a:r>
            <a:r>
              <a:rPr lang="fa-IR" dirty="0">
                <a:cs typeface="Badr" pitchFamily="2" charset="-78"/>
              </a:rPr>
              <a:t>می‌تواند </a:t>
            </a:r>
            <a:r>
              <a:rPr lang="en-US" dirty="0" smtClean="0">
                <a:cs typeface="Badr" pitchFamily="2" charset="-78"/>
              </a:rPr>
              <a:t>a</a:t>
            </a:r>
            <a:r>
              <a:rPr lang="fa-IR" dirty="0" smtClean="0">
                <a:cs typeface="Badr" pitchFamily="2" charset="-78"/>
              </a:rPr>
              <a:t>، .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c</a:t>
            </a:r>
            <a:r>
              <a:rPr lang="fa-IR" dirty="0" smtClean="0">
                <a:cs typeface="Badr" pitchFamily="2" charset="-78"/>
              </a:rPr>
              <a:t> باشد</a:t>
            </a:r>
            <a:r>
              <a:rPr lang="en-US" dirty="0" smtClean="0">
                <a:cs typeface="Badr" pitchFamily="2" charset="-78"/>
              </a:rPr>
              <a:t>.</a:t>
            </a:r>
          </a:p>
          <a:p>
            <a:pPr lvl="2"/>
            <a:r>
              <a:rPr lang="fa-IR" dirty="0" smtClean="0">
                <a:cs typeface="Badr" pitchFamily="2" charset="-78"/>
              </a:rPr>
              <a:t>می‌تواند محدوده‌ای از اعداد یا الفبا باشد: </a:t>
            </a:r>
            <a:r>
              <a:rPr lang="en-US" dirty="0" smtClean="0">
                <a:cs typeface="Badr" pitchFamily="2" charset="-78"/>
              </a:rPr>
              <a:t>[a-z]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[0-9]</a:t>
            </a:r>
          </a:p>
          <a:p>
            <a:pPr lvl="2"/>
            <a:endParaRPr lang="en-US" dirty="0" smtClean="0">
              <a:cs typeface="Badr" pitchFamily="2" charset="-78"/>
            </a:endParaRPr>
          </a:p>
          <a:p>
            <a:pPr lvl="1"/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10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الگوها در رشته</a:t>
            </a:r>
            <a:r>
              <a:rPr lang="fa-IR" dirty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pPr lvl="1"/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[^  ]</a:t>
            </a:r>
            <a:r>
              <a:rPr lang="fa-IR" dirty="0" smtClean="0">
                <a:cs typeface="Badr" pitchFamily="2" charset="-78"/>
              </a:rPr>
              <a:t>: یک کاراکتر به جز آن‌چه در براکت ظاهر شود می‌تواند بیاید. </a:t>
            </a:r>
            <a:r>
              <a:rPr lang="en-US" dirty="0" smtClean="0">
                <a:cs typeface="Badr" pitchFamily="2" charset="-78"/>
              </a:rPr>
              <a:t>[^</a:t>
            </a:r>
            <a:r>
              <a:rPr lang="en-US" dirty="0" err="1" smtClean="0">
                <a:cs typeface="Badr" pitchFamily="2" charset="-78"/>
              </a:rPr>
              <a:t>abc</a:t>
            </a:r>
            <a:r>
              <a:rPr lang="en-US" dirty="0" smtClean="0">
                <a:cs typeface="Badr" pitchFamily="2" charset="-78"/>
              </a:rPr>
              <a:t>]</a:t>
            </a:r>
            <a:r>
              <a:rPr lang="fa-IR" dirty="0" smtClean="0">
                <a:cs typeface="Badr" pitchFamily="2" charset="-78"/>
              </a:rPr>
              <a:t>: هر کارکتری به جز </a:t>
            </a:r>
            <a:r>
              <a:rPr lang="en-US" dirty="0" smtClean="0">
                <a:cs typeface="Badr" pitchFamily="2" charset="-78"/>
              </a:rPr>
              <a:t>a</a:t>
            </a:r>
            <a:r>
              <a:rPr lang="fa-IR" dirty="0" smtClean="0">
                <a:cs typeface="Badr" pitchFamily="2" charset="-78"/>
              </a:rPr>
              <a:t>، </a:t>
            </a:r>
            <a:r>
              <a:rPr lang="en-US" dirty="0" smtClean="0">
                <a:cs typeface="Badr" pitchFamily="2" charset="-78"/>
              </a:rPr>
              <a:t>b</a:t>
            </a:r>
            <a:r>
              <a:rPr lang="fa-IR" dirty="0" smtClean="0">
                <a:cs typeface="Badr" pitchFamily="2" charset="-78"/>
              </a:rPr>
              <a:t> و </a:t>
            </a:r>
            <a:r>
              <a:rPr lang="en-US" dirty="0" smtClean="0">
                <a:cs typeface="Badr" pitchFamily="2" charset="-78"/>
              </a:rPr>
              <a:t>c</a:t>
            </a:r>
            <a:r>
              <a:rPr lang="fa-IR" dirty="0" smtClean="0">
                <a:cs typeface="Badr" pitchFamily="2" charset="-78"/>
              </a:rPr>
              <a:t> قابل قبول است.</a:t>
            </a:r>
          </a:p>
          <a:p>
            <a:pPr lvl="1"/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^</a:t>
            </a:r>
            <a:r>
              <a:rPr lang="fa-IR" dirty="0">
                <a:cs typeface="Badr" pitchFamily="2" charset="-78"/>
              </a:rPr>
              <a:t>: </a:t>
            </a:r>
            <a:r>
              <a:rPr lang="fa-IR" dirty="0" smtClean="0">
                <a:cs typeface="Badr" pitchFamily="2" charset="-78"/>
              </a:rPr>
              <a:t>رشته‌هایی که عبارت بعد از این علامت، شبیه به الگوی ارائه شده باشند، قابل قبول است:</a:t>
            </a:r>
            <a:r>
              <a:rPr lang="fa-IR" dirty="0">
                <a:cs typeface="Badr" pitchFamily="2" charset="-78"/>
              </a:rPr>
              <a:t> </a:t>
            </a:r>
            <a:r>
              <a:rPr lang="en-US" dirty="0" smtClean="0">
                <a:cs typeface="Badr" pitchFamily="2" charset="-78"/>
              </a:rPr>
              <a:t>^foo</a:t>
            </a:r>
            <a:r>
              <a:rPr lang="fa-IR" dirty="0" smtClean="0">
                <a:cs typeface="Badr" pitchFamily="2" charset="-78"/>
              </a:rPr>
              <a:t> هر خطی را که با </a:t>
            </a:r>
            <a:r>
              <a:rPr lang="en-US" dirty="0" smtClean="0">
                <a:cs typeface="Badr" pitchFamily="2" charset="-78"/>
              </a:rPr>
              <a:t>foo</a:t>
            </a:r>
            <a:r>
              <a:rPr lang="fa-IR" dirty="0" smtClean="0">
                <a:cs typeface="Badr" pitchFamily="2" charset="-78"/>
              </a:rPr>
              <a:t> شروع شود شامل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شود.</a:t>
            </a:r>
          </a:p>
          <a:p>
            <a:pPr lvl="1"/>
            <a:r>
              <a:rPr lang="fa-IR" dirty="0" smtClean="0">
                <a:cs typeface="Badr" pitchFamily="2" charset="-78"/>
              </a:rPr>
              <a:t>‌</a:t>
            </a:r>
            <a:r>
              <a:rPr lang="en-US" dirty="0" smtClean="0">
                <a:solidFill>
                  <a:srgbClr val="FF0000"/>
                </a:solidFill>
                <a:cs typeface="Badr" pitchFamily="2" charset="-78"/>
              </a:rPr>
              <a:t>$</a:t>
            </a:r>
            <a:r>
              <a:rPr lang="fa-IR" dirty="0" smtClean="0">
                <a:cs typeface="Badr" pitchFamily="2" charset="-78"/>
              </a:rPr>
              <a:t>: رشته‌هایی که بخش انتهایی آن‌ها شبیه به الگو باشند، یا قبل از خط جدید ظاهر شده باشند شامل می‌شود: </a:t>
            </a:r>
            <a:r>
              <a:rPr lang="en-US" dirty="0" smtClean="0">
                <a:cs typeface="Badr" pitchFamily="2" charset="-78"/>
              </a:rPr>
              <a:t>at$</a:t>
            </a:r>
            <a:r>
              <a:rPr lang="fa-IR" dirty="0" smtClean="0">
                <a:cs typeface="Badr" pitchFamily="2" charset="-78"/>
              </a:rPr>
              <a:t> شامل عباراتی مثل </a:t>
            </a:r>
            <a:r>
              <a:rPr lang="en-US" dirty="0" smtClean="0">
                <a:cs typeface="Badr" pitchFamily="2" charset="-78"/>
              </a:rPr>
              <a:t>Cat</a:t>
            </a:r>
            <a:r>
              <a:rPr lang="fa-IR" dirty="0" smtClean="0">
                <a:cs typeface="Badr" pitchFamily="2" charset="-78"/>
              </a:rPr>
              <a:t> یا </a:t>
            </a:r>
            <a:r>
              <a:rPr lang="en-US" dirty="0" smtClean="0">
                <a:cs typeface="Badr" pitchFamily="2" charset="-78"/>
              </a:rPr>
              <a:t>hat</a:t>
            </a:r>
            <a:r>
              <a:rPr lang="fa-IR" dirty="0" smtClean="0">
                <a:cs typeface="Badr" pitchFamily="2" charset="-78"/>
              </a:rPr>
              <a:t> می‌شود به شرطی که در انتهای خط ظاهر شده باشند.</a:t>
            </a:r>
          </a:p>
          <a:p>
            <a:pPr lvl="1"/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67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جست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جو در رشته</a:t>
            </a:r>
            <a:r>
              <a:rPr lang="fa-IR" dirty="0" smtClean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 </a:t>
            </a:r>
            <a:r>
              <a:rPr lang="en-US" dirty="0" err="1" smtClean="0">
                <a:cs typeface="Badr" pitchFamily="2" charset="-78"/>
              </a:rPr>
              <a:t>grep</a:t>
            </a:r>
            <a:r>
              <a:rPr lang="fa-IR" dirty="0" smtClean="0">
                <a:cs typeface="Badr" pitchFamily="2" charset="-78"/>
              </a:rPr>
              <a:t> برای این کار مناسب است</a:t>
            </a:r>
          </a:p>
          <a:p>
            <a:pPr lvl="1"/>
            <a:r>
              <a:rPr lang="fa-IR" dirty="0">
                <a:cs typeface="Badr" pitchFamily="2" charset="-78"/>
              </a:rPr>
              <a:t>در </a:t>
            </a:r>
            <a:r>
              <a:rPr lang="fa-IR" dirty="0" smtClean="0">
                <a:cs typeface="Badr" pitchFamily="2" charset="-78"/>
              </a:rPr>
              <a:t>فایل‌های مشخص شده به دنبال رشته معرفی شده می‌گردد، و به صورت پیش‌فرض هر خطی که مشابه الگو در آن باشد، روی صفحه چاپ می‌کند.</a:t>
            </a:r>
            <a:endParaRPr lang="en-US" dirty="0" smtClean="0">
              <a:cs typeface="Badr" pitchFamily="2" charset="-78"/>
            </a:endParaRPr>
          </a:p>
          <a:p>
            <a:pPr lvl="1" algn="l" rtl="0"/>
            <a:r>
              <a:rPr lang="en-US" dirty="0" smtClean="0">
                <a:cs typeface="Badr" pitchFamily="2" charset="-78"/>
              </a:rPr>
              <a:t>more Test1.txt</a:t>
            </a:r>
            <a:endParaRPr lang="fa-IR" dirty="0" smtClean="0">
              <a:cs typeface="Badr" pitchFamily="2" charset="-78"/>
            </a:endParaRPr>
          </a:p>
          <a:p>
            <a:pPr lvl="2" algn="l" rtl="0"/>
            <a:r>
              <a:rPr lang="en-US" dirty="0" err="1" smtClean="0">
                <a:cs typeface="Badr" pitchFamily="2" charset="-78"/>
              </a:rPr>
              <a:t>grep</a:t>
            </a:r>
            <a:r>
              <a:rPr lang="en-US" dirty="0" smtClean="0">
                <a:cs typeface="Badr" pitchFamily="2" charset="-78"/>
              </a:rPr>
              <a:t> “score” Test1.txt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grep</a:t>
            </a:r>
            <a:r>
              <a:rPr lang="en-US" dirty="0" smtClean="0">
                <a:cs typeface="Badr" pitchFamily="2" charset="-78"/>
              </a:rPr>
              <a:t> -v “score2” Test1.txt</a:t>
            </a:r>
          </a:p>
          <a:p>
            <a:pPr marL="0" indent="0">
              <a:buNone/>
            </a:pPr>
            <a:endParaRPr lang="fa-IR" dirty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704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جست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جو در رشته</a:t>
            </a:r>
            <a:r>
              <a:rPr lang="fa-IR" dirty="0" smtClean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 مناسب دیگر، </a:t>
            </a:r>
            <a:r>
              <a:rPr lang="en-US" dirty="0" err="1" smtClean="0">
                <a:cs typeface="Badr" pitchFamily="2" charset="-78"/>
              </a:rPr>
              <a:t>awk</a:t>
            </a:r>
            <a:r>
              <a:rPr lang="fa-IR" dirty="0" smtClean="0">
                <a:cs typeface="Badr" pitchFamily="2" charset="-78"/>
              </a:rPr>
              <a:t> است که به دنبال الگوها می‌گردد.</a:t>
            </a:r>
          </a:p>
          <a:p>
            <a:pPr lvl="1"/>
            <a:r>
              <a:rPr lang="fa-IR" dirty="0" smtClean="0">
                <a:cs typeface="Badr" pitchFamily="2" charset="-78"/>
              </a:rPr>
              <a:t>با دستور </a:t>
            </a:r>
            <a:r>
              <a:rPr lang="en-US" dirty="0" smtClean="0">
                <a:cs typeface="Badr" pitchFamily="2" charset="-78"/>
              </a:rPr>
              <a:t>print</a:t>
            </a:r>
            <a:r>
              <a:rPr lang="fa-IR" dirty="0">
                <a:cs typeface="Badr" pitchFamily="2" charset="-78"/>
              </a:rPr>
              <a:t> محتوای خط فعلی را به </a:t>
            </a:r>
            <a:r>
              <a:rPr lang="fa-IR" dirty="0" smtClean="0">
                <a:cs typeface="Badr" pitchFamily="2" charset="-78"/>
              </a:rPr>
              <a:t>ستون‌هایی تقسیم می‌کند (به طور پیش‌فرض جداکننده یک </a:t>
            </a:r>
            <a:r>
              <a:rPr lang="en-US" dirty="0" smtClean="0">
                <a:cs typeface="Badr" pitchFamily="2" charset="-78"/>
              </a:rPr>
              <a:t>space</a:t>
            </a:r>
            <a:r>
              <a:rPr lang="fa-IR" dirty="0" smtClean="0">
                <a:cs typeface="Badr" pitchFamily="2" charset="-78"/>
              </a:rPr>
              <a:t> است) و می‌توان محتوای خط اول و سوم را به شکل زیر فراخوانی کرد:</a:t>
            </a:r>
          </a:p>
          <a:p>
            <a:pPr lvl="2" algn="l" rtl="0"/>
            <a:r>
              <a:rPr lang="en-US" dirty="0" smtClean="0">
                <a:cs typeface="Badr" pitchFamily="2" charset="-78"/>
              </a:rPr>
              <a:t>print $1, $3</a:t>
            </a:r>
          </a:p>
          <a:p>
            <a:pPr lvl="1"/>
            <a:endParaRPr lang="en-US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برای مثال برای چاپ کل ستون دوم دستور زیر شبیه زیر است:</a:t>
            </a:r>
            <a:endParaRPr lang="en-US" dirty="0">
              <a:cs typeface="Badr" pitchFamily="2" charset="-78"/>
            </a:endParaRPr>
          </a:p>
          <a:p>
            <a:pPr lvl="2" algn="l" rtl="0"/>
            <a:r>
              <a:rPr lang="en-US" dirty="0">
                <a:cs typeface="Badr" pitchFamily="2" charset="-78"/>
              </a:rPr>
              <a:t>c</a:t>
            </a:r>
            <a:r>
              <a:rPr lang="en-US" dirty="0" smtClean="0">
                <a:cs typeface="Badr" pitchFamily="2" charset="-78"/>
              </a:rPr>
              <a:t>at Test1.txt | </a:t>
            </a:r>
            <a:r>
              <a:rPr lang="en-US" dirty="0" err="1" smtClean="0">
                <a:cs typeface="Badr" pitchFamily="2" charset="-78"/>
              </a:rPr>
              <a:t>awk</a:t>
            </a:r>
            <a:r>
              <a:rPr lang="en-US" dirty="0" smtClean="0">
                <a:cs typeface="Badr" pitchFamily="2" charset="-78"/>
              </a:rPr>
              <a:t> ‘{print $3}’</a:t>
            </a:r>
          </a:p>
          <a:p>
            <a:pPr lvl="2" algn="l" rtl="0"/>
            <a:endParaRPr lang="en-US" dirty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515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مثال برای جست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جو در رشته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pPr lvl="2" algn="l" rtl="0"/>
            <a:r>
              <a:rPr lang="en-US" dirty="0" err="1" smtClean="0">
                <a:cs typeface="Badr" pitchFamily="2" charset="-78"/>
              </a:rPr>
              <a:t>grep</a:t>
            </a:r>
            <a:r>
              <a:rPr lang="en-US" dirty="0" smtClean="0">
                <a:cs typeface="Badr" pitchFamily="2" charset="-78"/>
              </a:rPr>
              <a:t> “score” Test1.txt </a:t>
            </a:r>
            <a:r>
              <a:rPr lang="en-US" dirty="0">
                <a:cs typeface="Badr" pitchFamily="2" charset="-78"/>
              </a:rPr>
              <a:t>| </a:t>
            </a:r>
            <a:r>
              <a:rPr lang="en-US" dirty="0" err="1">
                <a:cs typeface="Badr" pitchFamily="2" charset="-78"/>
              </a:rPr>
              <a:t>awk</a:t>
            </a:r>
            <a:r>
              <a:rPr lang="en-US" dirty="0">
                <a:cs typeface="Badr" pitchFamily="2" charset="-78"/>
              </a:rPr>
              <a:t> </a:t>
            </a:r>
            <a:r>
              <a:rPr lang="en-US" dirty="0" smtClean="0">
                <a:cs typeface="Badr" pitchFamily="2" charset="-78"/>
              </a:rPr>
              <a:t>'$3&gt;300 </a:t>
            </a:r>
            <a:r>
              <a:rPr lang="en-US" dirty="0">
                <a:cs typeface="Badr" pitchFamily="2" charset="-78"/>
              </a:rPr>
              <a:t>{print;}' | </a:t>
            </a:r>
            <a:r>
              <a:rPr lang="en-US" dirty="0" err="1">
                <a:cs typeface="Badr" pitchFamily="2" charset="-78"/>
              </a:rPr>
              <a:t>wc</a:t>
            </a:r>
            <a:r>
              <a:rPr lang="en-US" dirty="0">
                <a:cs typeface="Badr" pitchFamily="2" charset="-78"/>
              </a:rPr>
              <a:t> </a:t>
            </a:r>
            <a:r>
              <a:rPr lang="en-US" dirty="0" smtClean="0">
                <a:cs typeface="Badr" pitchFamily="2" charset="-78"/>
              </a:rPr>
              <a:t>-l</a:t>
            </a:r>
          </a:p>
          <a:p>
            <a:pPr lvl="2"/>
            <a:r>
              <a:rPr lang="en-US" dirty="0" err="1" smtClean="0">
                <a:cs typeface="Badr" pitchFamily="2" charset="-78"/>
              </a:rPr>
              <a:t>grep</a:t>
            </a:r>
            <a:r>
              <a:rPr lang="fa-IR" dirty="0" smtClean="0">
                <a:cs typeface="Badr" pitchFamily="2" charset="-78"/>
              </a:rPr>
              <a:t> خطوطی که </a:t>
            </a:r>
            <a:r>
              <a:rPr lang="en-US" dirty="0" smtClean="0">
                <a:cs typeface="Badr" pitchFamily="2" charset="-78"/>
              </a:rPr>
              <a:t>score</a:t>
            </a:r>
            <a:r>
              <a:rPr lang="fa-IR" dirty="0" smtClean="0">
                <a:cs typeface="Badr" pitchFamily="2" charset="-78"/>
              </a:rPr>
              <a:t> در آن آمده جدا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cs typeface="Badr" pitchFamily="2" charset="-78"/>
              </a:rPr>
              <a:t>کند،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اگر ستون </a:t>
            </a:r>
            <a:r>
              <a:rPr lang="fa-IR" dirty="0">
                <a:cs typeface="Badr" pitchFamily="2" charset="-78"/>
              </a:rPr>
              <a:t>س</a:t>
            </a:r>
            <a:r>
              <a:rPr lang="fa-IR" dirty="0" smtClean="0">
                <a:cs typeface="Badr" pitchFamily="2" charset="-78"/>
              </a:rPr>
              <a:t>وم چنین خطوطی بیش از 300 باشد، توسط </a:t>
            </a:r>
            <a:r>
              <a:rPr lang="en-US" dirty="0" err="1" smtClean="0">
                <a:cs typeface="Badr" pitchFamily="2" charset="-78"/>
              </a:rPr>
              <a:t>awk</a:t>
            </a:r>
            <a:r>
              <a:rPr lang="fa-IR" dirty="0" smtClean="0">
                <a:cs typeface="Badr" pitchFamily="2" charset="-78"/>
              </a:rPr>
              <a:t> جدا می‌شود، و سرانجام </a:t>
            </a:r>
            <a:r>
              <a:rPr lang="en-US" dirty="0" err="1" smtClean="0">
                <a:cs typeface="Badr" pitchFamily="2" charset="-78"/>
              </a:rPr>
              <a:t>wc</a:t>
            </a:r>
            <a:r>
              <a:rPr lang="fa-IR" dirty="0" smtClean="0">
                <a:cs typeface="Badr" pitchFamily="2" charset="-78"/>
              </a:rPr>
              <a:t> آن‌ها را می‌شمارد.</a:t>
            </a:r>
          </a:p>
          <a:p>
            <a:pPr lvl="2"/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593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لینوکس چیست؟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a-IR" dirty="0" smtClean="0">
                <a:cs typeface="Badr" pitchFamily="2" charset="-78"/>
              </a:rPr>
              <a:t>‌یک یونیکس که از ابتدا توسط تواردز با کمک افرادی از سراسر دنیا نوشته شد و در سپتامبر 1991 به عنوان ویرایش یک‌صدم ارائه شد. البته ساختار لینوکس و یونیکس تفاوت‌های زیادی دارند و امروزه دو سیستم‌عامل کاملا متفاوت شمرده می‌شوند.</a:t>
            </a:r>
          </a:p>
          <a:p>
            <a:r>
              <a:rPr lang="fa-IR" dirty="0" smtClean="0">
                <a:cs typeface="Badr" pitchFamily="2" charset="-78"/>
              </a:rPr>
              <a:t>امروزه کم‌تر از 1 درصد هسته لینوکس توسط تواردز نوشته می‌شود ولی هنوز او نفر اصلی است که تصمیم می‌گیرد چه چیزی از کدهای جدید باید به هسته لینوکس اضافه بشود.</a:t>
            </a:r>
          </a:p>
          <a:p>
            <a:r>
              <a:rPr lang="fa-IR" dirty="0" smtClean="0">
                <a:cs typeface="Badr" pitchFamily="2" charset="-78"/>
              </a:rPr>
              <a:t>کد لینوکس باز است و تحت </a:t>
            </a:r>
            <a:r>
              <a:rPr lang="en-US" dirty="0" smtClean="0">
                <a:cs typeface="Badr" pitchFamily="2" charset="-78"/>
              </a:rPr>
              <a:t>GNU General Public</a:t>
            </a:r>
            <a:r>
              <a:rPr lang="fa-IR" dirty="0" smtClean="0">
                <a:cs typeface="Badr" pitchFamily="2" charset="-78"/>
              </a:rPr>
              <a:t> منتشر شده و گسترش می‌یابد.</a:t>
            </a:r>
          </a:p>
          <a:p>
            <a:r>
              <a:rPr lang="fa-IR" dirty="0" smtClean="0">
                <a:cs typeface="Badr" pitchFamily="2" charset="-78"/>
              </a:rPr>
              <a:t>لینوکس‌های متنوعی امروزه وجود دارند که بعضی رایگان و بعضی تجاری است.</a:t>
            </a:r>
          </a:p>
          <a:p>
            <a:r>
              <a:rPr lang="en-US" dirty="0" err="1" smtClean="0">
                <a:cs typeface="Badr" pitchFamily="2" charset="-78"/>
              </a:rPr>
              <a:t>Redhat</a:t>
            </a:r>
            <a:r>
              <a:rPr lang="en-US" dirty="0" smtClean="0">
                <a:cs typeface="Badr" pitchFamily="2" charset="-78"/>
              </a:rPr>
              <a:t>, </a:t>
            </a:r>
            <a:r>
              <a:rPr lang="en-US" dirty="0" err="1" smtClean="0">
                <a:cs typeface="Badr" pitchFamily="2" charset="-78"/>
              </a:rPr>
              <a:t>Debian</a:t>
            </a:r>
            <a:r>
              <a:rPr lang="en-US" dirty="0" smtClean="0">
                <a:cs typeface="Badr" pitchFamily="2" charset="-78"/>
              </a:rPr>
              <a:t>, </a:t>
            </a:r>
            <a:r>
              <a:rPr lang="en-US" dirty="0" err="1" smtClean="0">
                <a:cs typeface="Badr" pitchFamily="2" charset="-78"/>
              </a:rPr>
              <a:t>Slackware</a:t>
            </a:r>
            <a:r>
              <a:rPr lang="en-US" dirty="0" smtClean="0">
                <a:cs typeface="Badr" pitchFamily="2" charset="-78"/>
              </a:rPr>
              <a:t>, … </a:t>
            </a:r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استفاده از </a:t>
            </a:r>
            <a:r>
              <a:rPr lang="en-US" dirty="0" smtClean="0">
                <a:cs typeface="Badr" pitchFamily="2" charset="-78"/>
              </a:rPr>
              <a:t>Cygwin</a:t>
            </a:r>
            <a:r>
              <a:rPr lang="fa-IR" dirty="0" smtClean="0">
                <a:cs typeface="Badr" pitchFamily="2" charset="-78"/>
              </a:rPr>
              <a:t> در محیط ویندوز، وصل شدن به لینوکس با </a:t>
            </a:r>
            <a:r>
              <a:rPr lang="en-US" dirty="0" smtClean="0">
                <a:cs typeface="Badr" pitchFamily="2" charset="-78"/>
              </a:rPr>
              <a:t>putty</a:t>
            </a:r>
          </a:p>
          <a:p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06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جست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و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جو در رشته</a:t>
            </a:r>
            <a:r>
              <a:rPr lang="fa-IR" dirty="0" smtClean="0">
                <a:cs typeface="Badr" pitchFamily="2" charset="-78"/>
              </a:rPr>
              <a:t>‌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7912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دستور مناسب دیگر، </a:t>
            </a:r>
            <a:r>
              <a:rPr lang="en-US" dirty="0" err="1" smtClean="0">
                <a:cs typeface="Badr" pitchFamily="2" charset="-78"/>
              </a:rPr>
              <a:t>sed</a:t>
            </a:r>
            <a:r>
              <a:rPr lang="fa-IR" dirty="0" smtClean="0">
                <a:cs typeface="Badr" pitchFamily="2" charset="-78"/>
              </a:rPr>
              <a:t> است که به دنبال الگوها می‌گردد</a:t>
            </a:r>
            <a:r>
              <a:rPr lang="fa-IR" dirty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و می‌تواند الگو را با الگوی دیگر جای‌گزین کرد.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sed</a:t>
            </a:r>
            <a:r>
              <a:rPr lang="en-US" dirty="0" smtClean="0">
                <a:cs typeface="Badr" pitchFamily="2" charset="-78"/>
              </a:rPr>
              <a:t> –</a:t>
            </a:r>
            <a:r>
              <a:rPr lang="en-US" dirty="0" err="1" smtClean="0">
                <a:cs typeface="Badr" pitchFamily="2" charset="-78"/>
              </a:rPr>
              <a:t>i</a:t>
            </a:r>
            <a:r>
              <a:rPr lang="en-US" dirty="0">
                <a:cs typeface="Badr" pitchFamily="2" charset="-78"/>
              </a:rPr>
              <a:t> ‘</a:t>
            </a:r>
            <a:r>
              <a:rPr lang="en-US" dirty="0" smtClean="0">
                <a:cs typeface="Badr" pitchFamily="2" charset="-78"/>
              </a:rPr>
              <a:t>s/test/</a:t>
            </a:r>
            <a:r>
              <a:rPr lang="en-US" dirty="0" err="1" smtClean="0">
                <a:cs typeface="Badr" pitchFamily="2" charset="-78"/>
              </a:rPr>
              <a:t>testsed</a:t>
            </a:r>
            <a:r>
              <a:rPr lang="en-US" dirty="0" smtClean="0">
                <a:cs typeface="Badr" pitchFamily="2" charset="-78"/>
              </a:rPr>
              <a:t>/g</a:t>
            </a:r>
            <a:r>
              <a:rPr lang="en-US" dirty="0">
                <a:cs typeface="Badr" pitchFamily="2" charset="-78"/>
              </a:rPr>
              <a:t>’ </a:t>
            </a:r>
            <a:r>
              <a:rPr lang="en-US" dirty="0" smtClean="0">
                <a:cs typeface="Badr" pitchFamily="2" charset="-78"/>
              </a:rPr>
              <a:t>./example.txt</a:t>
            </a:r>
          </a:p>
          <a:p>
            <a:pPr lvl="2" algn="l" rtl="0"/>
            <a:r>
              <a:rPr lang="en-US" dirty="0" err="1" smtClean="0">
                <a:cs typeface="Badr" pitchFamily="2" charset="-78"/>
              </a:rPr>
              <a:t>sed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en-US" dirty="0">
                <a:cs typeface="Badr" pitchFamily="2" charset="-78"/>
              </a:rPr>
              <a:t>"</a:t>
            </a:r>
            <a:r>
              <a:rPr lang="en-US" dirty="0" smtClean="0">
                <a:cs typeface="Badr" pitchFamily="2" charset="-78"/>
              </a:rPr>
              <a:t>s/Pat1/Pat2/g</a:t>
            </a:r>
            <a:r>
              <a:rPr lang="en-US" dirty="0">
                <a:cs typeface="Badr" pitchFamily="2" charset="-78"/>
              </a:rPr>
              <a:t>" </a:t>
            </a:r>
            <a:r>
              <a:rPr lang="en-US" dirty="0" smtClean="0">
                <a:cs typeface="Badr" pitchFamily="2" charset="-78"/>
              </a:rPr>
              <a:t>INPUT1 </a:t>
            </a:r>
            <a:r>
              <a:rPr lang="en-US" dirty="0">
                <a:cs typeface="Badr" pitchFamily="2" charset="-78"/>
              </a:rPr>
              <a:t>&gt; </a:t>
            </a:r>
            <a:r>
              <a:rPr lang="en-US" dirty="0" smtClean="0">
                <a:cs typeface="Badr" pitchFamily="2" charset="-78"/>
              </a:rPr>
              <a:t>INPUT2</a:t>
            </a:r>
          </a:p>
          <a:p>
            <a:pPr lvl="2" algn="l" rtl="0"/>
            <a:endParaRPr lang="en-US" dirty="0">
              <a:cs typeface="Badr" pitchFamily="2" charset="-78"/>
            </a:endParaRPr>
          </a:p>
          <a:p>
            <a:pPr lvl="2" algn="l" rtl="0"/>
            <a:endParaRPr lang="en-US" dirty="0" smtClean="0">
              <a:cs typeface="Badr" pitchFamily="2" charset="-78"/>
            </a:endParaRPr>
          </a:p>
          <a:p>
            <a:pPr lvl="2" algn="l" rtl="0"/>
            <a:endParaRPr lang="en-US" dirty="0">
              <a:cs typeface="Badr" pitchFamily="2" charset="-78"/>
            </a:endParaRPr>
          </a:p>
          <a:p>
            <a:pPr lvl="2" algn="l" rtl="0"/>
            <a:endParaRPr lang="en-US" dirty="0" smtClean="0">
              <a:cs typeface="Badr" pitchFamily="2" charset="-78"/>
            </a:endParaRPr>
          </a:p>
          <a:p>
            <a:pPr lvl="2" algn="l" rtl="0"/>
            <a:endParaRPr lang="en-US" dirty="0">
              <a:cs typeface="Badr" pitchFamily="2" charset="-78"/>
            </a:endParaRPr>
          </a:p>
          <a:p>
            <a:pPr marL="914400" lvl="2" indent="0" algn="l" rtl="0">
              <a:buNone/>
            </a:pPr>
            <a:endParaRPr lang="fa-IR" dirty="0" smtClean="0">
              <a:cs typeface="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115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لینوکس </a:t>
            </a:r>
            <a:r>
              <a:rPr lang="en-US" dirty="0" smtClean="0">
                <a:solidFill>
                  <a:srgbClr val="C00000"/>
                </a:solidFill>
                <a:cs typeface="B Titr" pitchFamily="2" charset="-78"/>
              </a:rPr>
              <a:t>Fedora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‌توسط </a:t>
            </a:r>
            <a:r>
              <a:rPr lang="en-US" dirty="0" err="1" smtClean="0">
                <a:cs typeface="Badr" pitchFamily="2" charset="-78"/>
              </a:rPr>
              <a:t>Redhat</a:t>
            </a:r>
            <a:r>
              <a:rPr lang="fa-IR" dirty="0" smtClean="0">
                <a:cs typeface="Badr" pitchFamily="2" charset="-78"/>
              </a:rPr>
              <a:t> گسترش می‌یابد</a:t>
            </a:r>
          </a:p>
          <a:p>
            <a:r>
              <a:rPr lang="fa-IR" dirty="0" smtClean="0">
                <a:cs typeface="Badr" pitchFamily="2" charset="-78"/>
              </a:rPr>
              <a:t>رایگان است، و کد آن باز است</a:t>
            </a:r>
          </a:p>
          <a:p>
            <a:r>
              <a:rPr lang="fa-IR" dirty="0" smtClean="0">
                <a:cs typeface="Badr" pitchFamily="2" charset="-78"/>
              </a:rPr>
              <a:t>به عنوان یکی از پیش‌گامان است، و پروژه‌های نهایی شده آن در سایر لینوکس‌ها استفاده می‌شود.</a:t>
            </a:r>
          </a:p>
          <a:p>
            <a:r>
              <a:rPr lang="fa-IR" dirty="0" smtClean="0">
                <a:cs typeface="Badr" pitchFamily="2" charset="-78"/>
              </a:rPr>
              <a:t>کاربران زیادی است</a:t>
            </a:r>
          </a:p>
          <a:p>
            <a:r>
              <a:rPr lang="en-US" dirty="0" smtClean="0"/>
              <a:t>http</a:t>
            </a:r>
            <a:r>
              <a:rPr lang="en-US" dirty="0"/>
              <a:t>://fedoraproject.org/ </a:t>
            </a:r>
          </a:p>
          <a:p>
            <a:endParaRPr lang="fa-IR" dirty="0" smtClean="0">
              <a:cs typeface="Badr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19600"/>
            <a:ext cx="664284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50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مبانی لینوکس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خط‌های دستور</a:t>
            </a:r>
            <a:r>
              <a:rPr lang="en-US" dirty="0" smtClean="0">
                <a:cs typeface="Badr" pitchFamily="2" charset="-78"/>
              </a:rPr>
              <a:t> </a:t>
            </a:r>
            <a:r>
              <a:rPr lang="fa-IR" dirty="0" smtClean="0">
                <a:cs typeface="Badr" pitchFamily="2" charset="-78"/>
              </a:rPr>
              <a:t> «</a:t>
            </a:r>
            <a:r>
              <a:rPr lang="en-US" dirty="0" smtClean="0">
                <a:cs typeface="Badr" pitchFamily="2" charset="-78"/>
              </a:rPr>
              <a:t>The Command Line</a:t>
            </a:r>
            <a:r>
              <a:rPr lang="fa-IR" dirty="0">
                <a:cs typeface="Badr" pitchFamily="2" charset="-78"/>
              </a:rPr>
              <a:t>»</a:t>
            </a:r>
            <a:endParaRPr lang="fa-IR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دستوراتی را در محیط ترمینال متنی تایپ می‌کنیم تا با لینوکس ارتباط داشته باشیم</a:t>
            </a:r>
          </a:p>
          <a:p>
            <a:pPr lvl="1"/>
            <a:r>
              <a:rPr lang="fa-IR" dirty="0" smtClean="0">
                <a:cs typeface="Badr" pitchFamily="2" charset="-78"/>
              </a:rPr>
              <a:t>دقت کنید که اکثر دستورات اخطار «</a:t>
            </a:r>
            <a:r>
              <a:rPr lang="en-US" dirty="0" smtClean="0">
                <a:cs typeface="Badr" pitchFamily="2" charset="-78"/>
              </a:rPr>
              <a:t>warning</a:t>
            </a:r>
            <a:r>
              <a:rPr lang="fa-IR" dirty="0" smtClean="0">
                <a:cs typeface="Badr" pitchFamily="2" charset="-78"/>
              </a:rPr>
              <a:t>» ندارند و </a:t>
            </a:r>
            <a:r>
              <a:rPr lang="fa-IR" dirty="0">
                <a:cs typeface="Badr" pitchFamily="2" charset="-78"/>
              </a:rPr>
              <a:t>«</a:t>
            </a:r>
            <a:r>
              <a:rPr lang="fa-IR" dirty="0" smtClean="0">
                <a:cs typeface="Badr" pitchFamily="2" charset="-78"/>
              </a:rPr>
              <a:t>ببخشید اشتباه کردم» یا همان «</a:t>
            </a:r>
            <a:r>
              <a:rPr lang="en-US" dirty="0" smtClean="0">
                <a:cs typeface="Badr" pitchFamily="2" charset="-78"/>
              </a:rPr>
              <a:t>undo</a:t>
            </a:r>
            <a:r>
              <a:rPr lang="fa-IR" dirty="0" smtClean="0">
                <a:cs typeface="Badr" pitchFamily="2" charset="-78"/>
              </a:rPr>
              <a:t>» را هم قبول نمی‌کنند.</a:t>
            </a:r>
          </a:p>
          <a:p>
            <a:r>
              <a:rPr lang="fa-IR" dirty="0" smtClean="0">
                <a:cs typeface="Badr" pitchFamily="2" charset="-78"/>
              </a:rPr>
              <a:t>لینوکس هسته‌ای دارد و یک یا چند پوسته</a:t>
            </a:r>
          </a:p>
          <a:p>
            <a:r>
              <a:rPr lang="fa-IR" dirty="0" smtClean="0">
                <a:cs typeface="Badr" pitchFamily="2" charset="-78"/>
              </a:rPr>
              <a:t>پوسته «</a:t>
            </a:r>
            <a:r>
              <a:rPr lang="en-US" dirty="0" smtClean="0">
                <a:cs typeface="Badr" pitchFamily="2" charset="-78"/>
              </a:rPr>
              <a:t>Shell</a:t>
            </a:r>
            <a:r>
              <a:rPr lang="fa-IR" dirty="0" smtClean="0">
                <a:cs typeface="Badr" pitchFamily="2" charset="-78"/>
              </a:rPr>
              <a:t>»</a:t>
            </a:r>
          </a:p>
          <a:p>
            <a:pPr lvl="1"/>
            <a:r>
              <a:rPr lang="fa-IR" dirty="0" smtClean="0">
                <a:cs typeface="Badr" pitchFamily="2" charset="-78"/>
              </a:rPr>
              <a:t>محیطی که امکان ارتباط با هسته یا سیستم‌عامل</a:t>
            </a:r>
            <a:br>
              <a:rPr lang="fa-IR" dirty="0" smtClean="0">
                <a:cs typeface="Badr" pitchFamily="2" charset="-78"/>
              </a:rPr>
            </a:br>
            <a:r>
              <a:rPr lang="fa-IR" dirty="0" smtClean="0">
                <a:cs typeface="Badr" pitchFamily="2" charset="-78"/>
              </a:rPr>
              <a:t> سطح پایین را فراهم می‌کند</a:t>
            </a:r>
          </a:p>
          <a:p>
            <a:pPr lvl="1"/>
            <a:r>
              <a:rPr lang="fa-IR" dirty="0" smtClean="0">
                <a:cs typeface="Badr" pitchFamily="2" charset="-78"/>
              </a:rPr>
              <a:t>مثلا </a:t>
            </a:r>
            <a:r>
              <a:rPr lang="en-US" dirty="0" smtClean="0">
                <a:cs typeface="Badr" pitchFamily="2" charset="-78"/>
              </a:rPr>
              <a:t>Windows Explorer</a:t>
            </a:r>
            <a:r>
              <a:rPr lang="fa-IR" dirty="0" smtClean="0">
                <a:cs typeface="Badr" pitchFamily="2" charset="-78"/>
              </a:rPr>
              <a:t> می‌تواند پوسته </a:t>
            </a:r>
            <a:br>
              <a:rPr lang="fa-IR" dirty="0" smtClean="0">
                <a:cs typeface="Badr" pitchFamily="2" charset="-78"/>
              </a:rPr>
            </a:br>
            <a:r>
              <a:rPr lang="fa-IR" dirty="0" smtClean="0">
                <a:cs typeface="Badr" pitchFamily="2" charset="-78"/>
              </a:rPr>
              <a:t>ویندوز حساب شود</a:t>
            </a:r>
            <a:endParaRPr lang="fa-IR" dirty="0">
              <a:cs typeface="Badr" pitchFamily="2" charset="-78"/>
            </a:endParaRPr>
          </a:p>
          <a:p>
            <a:pPr lvl="1"/>
            <a:endParaRPr lang="fa-IR" dirty="0" smtClean="0">
              <a:cs typeface="Badr" pitchFamily="2" charset="-78"/>
            </a:endParaRPr>
          </a:p>
          <a:p>
            <a:pPr lvl="1"/>
            <a:endParaRPr lang="fa-IR" dirty="0">
              <a:cs typeface="Badr" pitchFamily="2" charset="-78"/>
            </a:endParaRPr>
          </a:p>
          <a:p>
            <a:pPr lvl="1"/>
            <a:endParaRPr lang="fa-IR" dirty="0" smtClean="0">
              <a:cs typeface="Badr" pitchFamily="2" charset="-78"/>
            </a:endParaRPr>
          </a:p>
          <a:p>
            <a:pPr lvl="1"/>
            <a:endParaRPr lang="fa-IR" dirty="0">
              <a:cs typeface="Badr" pitchFamily="2" charset="-78"/>
            </a:endParaRPr>
          </a:p>
          <a:p>
            <a:pPr lvl="1"/>
            <a:endParaRPr lang="fa-IR" dirty="0" smtClean="0">
              <a:cs typeface="Badr" pitchFamily="2" charset="-78"/>
            </a:endParaRPr>
          </a:p>
          <a:p>
            <a:pPr lvl="1"/>
            <a:endParaRPr lang="fa-IR" dirty="0">
              <a:cs typeface="Badr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1" y="3810000"/>
            <a:ext cx="2447925" cy="253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0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لینوکس چه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طور کار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کند؟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هر چیزی در لینوکس یا فایل است یا یک فرآیند (</a:t>
            </a:r>
            <a:r>
              <a:rPr lang="en-US" dirty="0" smtClean="0">
                <a:cs typeface="Badr" pitchFamily="2" charset="-78"/>
              </a:rPr>
              <a:t>process</a:t>
            </a:r>
            <a:r>
              <a:rPr lang="fa-IR" dirty="0" smtClean="0">
                <a:cs typeface="Badr" pitchFamily="2" charset="-78"/>
              </a:rPr>
              <a:t>)</a:t>
            </a:r>
            <a:endParaRPr lang="en-US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یک فرآیند یک برنامه اجرایی است که با یک شماره یکتا (</a:t>
            </a:r>
            <a:r>
              <a:rPr lang="en-US" dirty="0" smtClean="0">
                <a:cs typeface="Badr" pitchFamily="2" charset="-78"/>
              </a:rPr>
              <a:t>PID=process identifier</a:t>
            </a:r>
            <a:r>
              <a:rPr lang="fa-IR" dirty="0" smtClean="0">
                <a:cs typeface="Badr" pitchFamily="2" charset="-78"/>
              </a:rPr>
              <a:t>) مشخص می‌شود. مدت اجرای آن می‌تواند کوتاه یا دائمی باشد.</a:t>
            </a:r>
          </a:p>
          <a:p>
            <a:pPr lvl="1"/>
            <a:r>
              <a:rPr lang="fa-IR" dirty="0">
                <a:cs typeface="Badr" pitchFamily="2" charset="-78"/>
              </a:rPr>
              <a:t>یک فایل </a:t>
            </a:r>
            <a:r>
              <a:rPr lang="fa-IR" dirty="0" smtClean="0">
                <a:cs typeface="Badr" pitchFamily="2" charset="-78"/>
              </a:rPr>
              <a:t>مجموعه‌ای از اطلاعات است. فایل‌های می‌توانند توسط کاربران در محیط‌های متنی پدید آیند، یا توسط برنامه‌ها تولید شوند.</a:t>
            </a:r>
          </a:p>
          <a:p>
            <a:pPr lvl="1"/>
            <a:endParaRPr lang="fa-IR" dirty="0" smtClean="0">
              <a:cs typeface="Badr" pitchFamily="2" charset="-78"/>
            </a:endParaRPr>
          </a:p>
          <a:p>
            <a:r>
              <a:rPr lang="fa-IR" dirty="0" smtClean="0">
                <a:cs typeface="Badr" pitchFamily="2" charset="-78"/>
              </a:rPr>
              <a:t>هسته لینوکس (</a:t>
            </a:r>
            <a:r>
              <a:rPr lang="en-US" dirty="0" smtClean="0">
                <a:cs typeface="Badr" pitchFamily="2" charset="-78"/>
              </a:rPr>
              <a:t>kernel</a:t>
            </a:r>
            <a:r>
              <a:rPr lang="fa-IR" dirty="0">
                <a:cs typeface="Badr" pitchFamily="2" charset="-78"/>
              </a:rPr>
              <a:t>) مسئولیت مدیریت فرآیندها </a:t>
            </a:r>
            <a:r>
              <a:rPr lang="fa-IR" dirty="0" smtClean="0">
                <a:cs typeface="Badr" pitchFamily="2" charset="-78"/>
              </a:rPr>
              <a:t>و تعامل با فایل‌ها را بر عهده دارد. برای این کار، زمان و حافظه به هر فرآیند می‌دهد و به وسیله سیستم فایل‌گردانی، فایل‌ها را بنا بر نیازمندی سیستم مدیریت می‌کند.</a:t>
            </a:r>
          </a:p>
        </p:txBody>
      </p:sp>
    </p:spTree>
    <p:extLst>
      <p:ext uri="{BB962C8B-B14F-4D97-AF65-F5344CB8AC3E}">
        <p14:creationId xmlns:p14="http://schemas.microsoft.com/office/powerpoint/2010/main" val="352694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41" y="3657600"/>
            <a:ext cx="6145859" cy="2640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لینوکس چه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طور کار می</a:t>
            </a:r>
            <a:r>
              <a:rPr lang="fa-IR" dirty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کند؟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adr" pitchFamily="2" charset="-78"/>
              </a:rPr>
              <a:t>کاربر به وسیله پوسته با رایانه ارتباط برقرار می‌کند. </a:t>
            </a:r>
          </a:p>
          <a:p>
            <a:r>
              <a:rPr lang="fa-IR" dirty="0" smtClean="0">
                <a:cs typeface="Badr" pitchFamily="2" charset="-78"/>
              </a:rPr>
              <a:t>پوسته می‌تواند گرافیکی باشد یا متنی باشد.</a:t>
            </a:r>
          </a:p>
          <a:p>
            <a:r>
              <a:rPr lang="en-US" dirty="0" smtClean="0">
                <a:cs typeface="Badr" pitchFamily="2" charset="-78"/>
              </a:rPr>
              <a:t>Fedora</a:t>
            </a:r>
            <a:r>
              <a:rPr lang="fa-IR" dirty="0" smtClean="0">
                <a:cs typeface="Badr" pitchFamily="2" charset="-78"/>
              </a:rPr>
              <a:t> از </a:t>
            </a:r>
            <a:r>
              <a:rPr lang="en-US" dirty="0" smtClean="0">
                <a:cs typeface="Badr" pitchFamily="2" charset="-78"/>
              </a:rPr>
              <a:t>Gnome 3</a:t>
            </a:r>
            <a:r>
              <a:rPr lang="fa-IR" dirty="0" smtClean="0">
                <a:cs typeface="Badr" pitchFamily="2" charset="-78"/>
              </a:rPr>
              <a:t> به عنوان رابط گرافیکی استفاده می‌کند.</a:t>
            </a:r>
            <a:endParaRPr lang="en-US" dirty="0" smtClean="0">
              <a:cs typeface="Badr" pitchFamily="2" charset="-78"/>
            </a:endParaRPr>
          </a:p>
          <a:p>
            <a:pPr lvl="1"/>
            <a:r>
              <a:rPr lang="fa-IR" dirty="0" smtClean="0">
                <a:cs typeface="Badr" pitchFamily="2" charset="-78"/>
              </a:rPr>
              <a:t>‌رابط‌های دیگری نیز وجود دارند</a:t>
            </a:r>
          </a:p>
          <a:p>
            <a:r>
              <a:rPr lang="fa-IR" dirty="0" smtClean="0">
                <a:cs typeface="Badr" pitchFamily="2" charset="-78"/>
              </a:rPr>
              <a:t>برای باز کردن ترمینال، آن را جست‌وجو کنید و روی آیکون نشان داده شده کلیک کنید.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پوسته</a:t>
            </a:r>
            <a:r>
              <a:rPr lang="fa-IR" dirty="0" smtClean="0">
                <a:cs typeface="Badr" pitchFamily="2" charset="-78"/>
              </a:rPr>
              <a:t>‌</a:t>
            </a: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های معمول</a:t>
            </a:r>
            <a:endParaRPr lang="en-US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cs typeface="Badr" pitchFamily="2" charset="-78"/>
              </a:rPr>
              <a:t>sh</a:t>
            </a:r>
            <a:r>
              <a:rPr lang="fa-IR" dirty="0" smtClean="0">
                <a:cs typeface="Badr" pitchFamily="2" charset="-78"/>
              </a:rPr>
              <a:t>: پوسته اصلی یونیکس است، هم‌چنان در آدرس زیر قابل دست‌رسی است:</a:t>
            </a:r>
            <a:r>
              <a:rPr lang="en-US" dirty="0"/>
              <a:t>/bin/</a:t>
            </a:r>
            <a:r>
              <a:rPr lang="en-US" dirty="0" err="1"/>
              <a:t>sh</a:t>
            </a:r>
            <a:r>
              <a:rPr lang="en-US" dirty="0"/>
              <a:t> </a:t>
            </a:r>
          </a:p>
          <a:p>
            <a:r>
              <a:rPr lang="en-US" dirty="0" smtClean="0">
                <a:cs typeface="Badr" pitchFamily="2" charset="-78"/>
              </a:rPr>
              <a:t>bash</a:t>
            </a:r>
            <a:r>
              <a:rPr lang="fa-IR" dirty="0" smtClean="0">
                <a:cs typeface="Badr" pitchFamily="2" charset="-78"/>
              </a:rPr>
              <a:t>: پوسته‌ای که برای لینوکس و تحت </a:t>
            </a:r>
            <a:r>
              <a:rPr lang="en-US" dirty="0" smtClean="0">
                <a:cs typeface="Badr" pitchFamily="2" charset="-78"/>
              </a:rPr>
              <a:t>GNU</a:t>
            </a:r>
            <a:r>
              <a:rPr lang="fa-IR" dirty="0" smtClean="0">
                <a:cs typeface="Badr" pitchFamily="2" charset="-78"/>
              </a:rPr>
              <a:t> نوشته شده و در اکثر لینوکس‌ها موجود است</a:t>
            </a:r>
          </a:p>
          <a:p>
            <a:r>
              <a:rPr lang="en-US" dirty="0" err="1" smtClean="0">
                <a:cs typeface="Badr" pitchFamily="2" charset="-78"/>
              </a:rPr>
              <a:t>csh</a:t>
            </a:r>
            <a:r>
              <a:rPr lang="fa-IR" dirty="0" smtClean="0">
                <a:cs typeface="Badr" pitchFamily="2" charset="-78"/>
              </a:rPr>
              <a:t>: در واقع </a:t>
            </a:r>
            <a:r>
              <a:rPr lang="en-US" dirty="0" err="1" smtClean="0">
                <a:cs typeface="Badr" pitchFamily="2" charset="-78"/>
              </a:rPr>
              <a:t>cshel</a:t>
            </a:r>
            <a:r>
              <a:rPr lang="fa-IR" dirty="0" smtClean="0">
                <a:cs typeface="Badr" pitchFamily="2" charset="-78"/>
              </a:rPr>
              <a:t> است، و بعد از زمانی که زبان برنامه‌نویسی </a:t>
            </a:r>
            <a:r>
              <a:rPr lang="en-US" dirty="0" smtClean="0">
                <a:cs typeface="Badr" pitchFamily="2" charset="-78"/>
              </a:rPr>
              <a:t>c</a:t>
            </a:r>
            <a:r>
              <a:rPr lang="fa-IR" dirty="0" smtClean="0">
                <a:cs typeface="Badr" pitchFamily="2" charset="-78"/>
              </a:rPr>
              <a:t> در لینوکس آمد، استفاده شد</a:t>
            </a:r>
          </a:p>
          <a:p>
            <a:r>
              <a:rPr lang="en-US" dirty="0" err="1" smtClean="0">
                <a:cs typeface="Badr" pitchFamily="2" charset="-78"/>
              </a:rPr>
              <a:t>tcsh</a:t>
            </a:r>
            <a:r>
              <a:rPr lang="fa-IR" dirty="0" smtClean="0">
                <a:cs typeface="Badr" pitchFamily="2" charset="-78"/>
              </a:rPr>
              <a:t>: ویرایش ارتقا یافته </a:t>
            </a:r>
            <a:r>
              <a:rPr lang="en-US" dirty="0" err="1" smtClean="0">
                <a:cs typeface="Badr" pitchFamily="2" charset="-78"/>
              </a:rPr>
              <a:t>csh</a:t>
            </a:r>
            <a:r>
              <a:rPr lang="fa-IR" dirty="0" smtClean="0">
                <a:cs typeface="Badr" pitchFamily="2" charset="-78"/>
              </a:rPr>
              <a:t> است که مثلا تکمیل کردن نام‌ها را انجام می‌دهد.</a:t>
            </a:r>
          </a:p>
          <a:p>
            <a:r>
              <a:rPr lang="fa-IR" dirty="0" smtClean="0">
                <a:cs typeface="Badr" pitchFamily="2" charset="-78"/>
              </a:rPr>
              <a:t>دستور:</a:t>
            </a:r>
          </a:p>
          <a:p>
            <a:pPr lvl="1"/>
            <a:r>
              <a:rPr lang="en-US" dirty="0" smtClean="0">
                <a:cs typeface="Badr" pitchFamily="2" charset="-78"/>
              </a:rPr>
              <a:t>echo $SHELL</a:t>
            </a:r>
            <a:r>
              <a:rPr lang="fa-IR" dirty="0" smtClean="0">
                <a:cs typeface="Badr" pitchFamily="2" charset="-78"/>
              </a:rPr>
              <a:t>: پوسته پیش‌فرض شما</a:t>
            </a:r>
            <a:endParaRPr lang="en-US" dirty="0" smtClean="0">
              <a:cs typeface="Badr" pitchFamily="2" charset="-78"/>
            </a:endParaRPr>
          </a:p>
          <a:p>
            <a:pPr lvl="1"/>
            <a:r>
              <a:rPr lang="en-US" dirty="0" err="1" smtClean="0">
                <a:cs typeface="Badr" pitchFamily="2" charset="-78"/>
              </a:rPr>
              <a:t>sh</a:t>
            </a:r>
            <a:r>
              <a:rPr lang="fa-IR" dirty="0" smtClean="0">
                <a:cs typeface="Badr" pitchFamily="2" charset="-78"/>
              </a:rPr>
              <a:t>: تغییر پوسته به طور موقت به </a:t>
            </a:r>
            <a:r>
              <a:rPr lang="en-US" dirty="0" err="1" smtClean="0">
                <a:cs typeface="Badr" pitchFamily="2" charset="-78"/>
              </a:rPr>
              <a:t>sh</a:t>
            </a:r>
            <a:endParaRPr lang="fa-IR" dirty="0" smtClean="0">
              <a:cs typeface="Badr" pitchFamily="2" charset="-78"/>
            </a:endParaRPr>
          </a:p>
          <a:p>
            <a:pPr lvl="1"/>
            <a:r>
              <a:rPr lang="en-US" dirty="0" smtClean="0">
                <a:cs typeface="Badr" pitchFamily="2" charset="-78"/>
              </a:rPr>
              <a:t>bash</a:t>
            </a:r>
            <a:r>
              <a:rPr lang="fa-IR" dirty="0" smtClean="0">
                <a:cs typeface="Badr" pitchFamily="2" charset="-78"/>
              </a:rPr>
              <a:t>: تغییر پوسته به طور موقت به </a:t>
            </a:r>
            <a:r>
              <a:rPr lang="en-US" dirty="0" smtClean="0">
                <a:cs typeface="Badr" pitchFamily="2" charset="-78"/>
              </a:rPr>
              <a:t>bash</a:t>
            </a:r>
            <a:endParaRPr lang="fa-IR" dirty="0" smtClean="0">
              <a:cs typeface="Badr" pitchFamily="2" charset="-78"/>
            </a:endParaRPr>
          </a:p>
          <a:p>
            <a:pPr lvl="1"/>
            <a:r>
              <a:rPr lang="en-US" dirty="0" smtClean="0">
                <a:cs typeface="Badr" pitchFamily="2" charset="-78"/>
              </a:rPr>
              <a:t>echo $0</a:t>
            </a:r>
            <a:r>
              <a:rPr lang="fa-IR" dirty="0" smtClean="0">
                <a:cs typeface="Badr" pitchFamily="2" charset="-78"/>
              </a:rPr>
              <a:t>: چه پوسته‌ای الان استفاده می‌شود</a:t>
            </a:r>
          </a:p>
          <a:p>
            <a:pPr lvl="1"/>
            <a:r>
              <a:rPr lang="fa-IR" dirty="0" smtClean="0">
                <a:cs typeface="Badr" pitchFamily="2" charset="-78"/>
              </a:rPr>
              <a:t>دستور </a:t>
            </a:r>
            <a:r>
              <a:rPr lang="en-US" dirty="0" err="1" smtClean="0">
                <a:cs typeface="Badr" pitchFamily="2" charset="-78"/>
              </a:rPr>
              <a:t>chsh</a:t>
            </a:r>
            <a:r>
              <a:rPr lang="fa-IR" dirty="0" smtClean="0">
                <a:cs typeface="Badr" pitchFamily="2" charset="-78"/>
              </a:rPr>
              <a:t> برای تغییر پوسته استفاده می‌شود</a:t>
            </a:r>
            <a:endParaRPr lang="en-US" dirty="0"/>
          </a:p>
          <a:p>
            <a:pPr lvl="1"/>
            <a:r>
              <a:rPr lang="en-US" dirty="0" err="1" smtClean="0"/>
              <a:t>chsh</a:t>
            </a:r>
            <a:r>
              <a:rPr lang="en-US" dirty="0" smtClean="0"/>
              <a:t> -l</a:t>
            </a:r>
            <a:r>
              <a:rPr lang="fa-IR" dirty="0" smtClean="0"/>
              <a:t>: </a:t>
            </a:r>
            <a:r>
              <a:rPr lang="fa-IR" dirty="0" smtClean="0">
                <a:cs typeface="Badr" pitchFamily="2" charset="-78"/>
              </a:rPr>
              <a:t>‌لیستی از پوسته‌های موجود در لینوکس شما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58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3087</Words>
  <Application>Microsoft Office PowerPoint</Application>
  <PresentationFormat>On-screen Show (4:3)</PresentationFormat>
  <Paragraphs>410</Paragraphs>
  <Slides>40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آشنایی اولیه با محیط لینوکس</vt:lpstr>
      <vt:lpstr>چرا لینوکس؟</vt:lpstr>
      <vt:lpstr>کمی از تاریخ‌چه لینوکس</vt:lpstr>
      <vt:lpstr>لینوکس چیست؟</vt:lpstr>
      <vt:lpstr>لینوکس Fedora</vt:lpstr>
      <vt:lpstr>مبانی لینوکس</vt:lpstr>
      <vt:lpstr>لینوکس چه‌طور کار می‌کند؟</vt:lpstr>
      <vt:lpstr>لینوکس چه‌طور کار می‌کند؟</vt:lpstr>
      <vt:lpstr>پوسته‌های معمول</vt:lpstr>
      <vt:lpstr>راه‌نمای دستورات</vt:lpstr>
      <vt:lpstr>نام کاربری‌</vt:lpstr>
      <vt:lpstr>اسکریپت‌های اجرا شونده در لحظه ورود‌</vt:lpstr>
      <vt:lpstr>نام فایل‌ها در لینوکس</vt:lpstr>
      <vt:lpstr>محتوای فایل‌ها در لینوکس</vt:lpstr>
      <vt:lpstr>ساخت فایل جدید‌</vt:lpstr>
      <vt:lpstr>پوشه</vt:lpstr>
      <vt:lpstr>پوشه خانه</vt:lpstr>
      <vt:lpstr>آدرس‌دهی کامل یا نسبی</vt:lpstr>
      <vt:lpstr>دستورات کاربردی</vt:lpstr>
      <vt:lpstr>مثال دستورات کاربردی</vt:lpstr>
      <vt:lpstr>دستورات کاربردی</vt:lpstr>
      <vt:lpstr>مجوزهای فایل</vt:lpstr>
      <vt:lpstr>تغییر مجوز</vt:lpstr>
      <vt:lpstr>وضعیت فرآیندهای فعال</vt:lpstr>
      <vt:lpstr>کمی پیش‌رفته‌تر</vt:lpstr>
      <vt:lpstr>کمی پیش‌رفته‌تر</vt:lpstr>
      <vt:lpstr>کامپایل کد فرترن</vt:lpstr>
      <vt:lpstr>ویرایش‌گرهای متنی معمول</vt:lpstr>
      <vt:lpstr>دستورات کاربردی دیگر در لینوکس</vt:lpstr>
      <vt:lpstr>ورودی و خروجی دستورات</vt:lpstr>
      <vt:lpstr>ورودی و خروجی دستورات</vt:lpstr>
      <vt:lpstr>فشرده‌سازی فایل‌ها</vt:lpstr>
      <vt:lpstr>انتقال فایل بین رایانه‌ها</vt:lpstr>
      <vt:lpstr>الگوها در رشته‌</vt:lpstr>
      <vt:lpstr>الگوها در رشته‌</vt:lpstr>
      <vt:lpstr>الگوها در رشته‌</vt:lpstr>
      <vt:lpstr>جست‌و‌جو در رشته‌</vt:lpstr>
      <vt:lpstr>جست‌و‌جو در رشته‌</vt:lpstr>
      <vt:lpstr>مثال برای جست‌و‌جو در رشته‌ها</vt:lpstr>
      <vt:lpstr>جست‌و‌جو در رشته‌</vt:lpstr>
    </vt:vector>
  </TitlesOfParts>
  <Company>MyOrg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MyName</dc:creator>
  <cp:lastModifiedBy>Reviewer</cp:lastModifiedBy>
  <cp:revision>95</cp:revision>
  <dcterms:created xsi:type="dcterms:W3CDTF">2012-10-07T05:50:21Z</dcterms:created>
  <dcterms:modified xsi:type="dcterms:W3CDTF">2013-04-16T20:17:03Z</dcterms:modified>
</cp:coreProperties>
</file>